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5143500" cx="9144000"/>
  <p:notesSz cx="6858000" cy="9144000"/>
  <p:embeddedFontLst>
    <p:embeddedFont>
      <p:font typeface="Inter"/>
      <p:regular r:id="rId23"/>
      <p:bold r:id="rId24"/>
    </p:embeddedFont>
    <p:embeddedFont>
      <p:font typeface="Lato"/>
      <p:regular r:id="rId25"/>
      <p:bold r:id="rId26"/>
      <p:italic r:id="rId27"/>
      <p:boldItalic r:id="rId28"/>
    </p:embeddedFont>
    <p:embeddedFont>
      <p:font typeface="Inter ExtraBold"/>
      <p:bold r:id="rId29"/>
    </p:embeddedFont>
    <p:embeddedFont>
      <p:font typeface="Roboto Mono"/>
      <p:regular r:id="rId30"/>
      <p:bold r:id="rId31"/>
      <p:italic r:id="rId32"/>
      <p:boldItalic r:id="rId33"/>
    </p:embeddedFont>
    <p:embeddedFont>
      <p:font typeface="Inter Medium"/>
      <p:regular r:id="rId34"/>
      <p:bold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Inter-bold.fntdata"/><Relationship Id="rId23" Type="http://schemas.openxmlformats.org/officeDocument/2006/relationships/font" Target="fonts/Inter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Lato-bold.fntdata"/><Relationship Id="rId25" Type="http://schemas.openxmlformats.org/officeDocument/2006/relationships/font" Target="fonts/Lato-regular.fntdata"/><Relationship Id="rId28" Type="http://schemas.openxmlformats.org/officeDocument/2006/relationships/font" Target="fonts/Lato-boldItalic.fntdata"/><Relationship Id="rId27" Type="http://schemas.openxmlformats.org/officeDocument/2006/relationships/font" Target="fonts/Lat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InterExtraBold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Mono-bold.fntdata"/><Relationship Id="rId30" Type="http://schemas.openxmlformats.org/officeDocument/2006/relationships/font" Target="fonts/RobotoMono-regular.fntdata"/><Relationship Id="rId11" Type="http://schemas.openxmlformats.org/officeDocument/2006/relationships/slide" Target="slides/slide6.xml"/><Relationship Id="rId33" Type="http://schemas.openxmlformats.org/officeDocument/2006/relationships/font" Target="fonts/RobotoMono-boldItalic.fntdata"/><Relationship Id="rId10" Type="http://schemas.openxmlformats.org/officeDocument/2006/relationships/slide" Target="slides/slide5.xml"/><Relationship Id="rId32" Type="http://schemas.openxmlformats.org/officeDocument/2006/relationships/font" Target="fonts/RobotoMono-italic.fntdata"/><Relationship Id="rId13" Type="http://schemas.openxmlformats.org/officeDocument/2006/relationships/slide" Target="slides/slide8.xml"/><Relationship Id="rId35" Type="http://schemas.openxmlformats.org/officeDocument/2006/relationships/font" Target="fonts/InterMedium-bold.fntdata"/><Relationship Id="rId12" Type="http://schemas.openxmlformats.org/officeDocument/2006/relationships/slide" Target="slides/slide7.xml"/><Relationship Id="rId34" Type="http://schemas.openxmlformats.org/officeDocument/2006/relationships/font" Target="fonts/InterMedium-regular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cadb7c4212_0_2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2cadb7c4212_0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2c82aa2ea88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2c82aa2ea88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2cadb7c4212_0_10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2cadb7c4212_0_10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cadb7c4212_0_10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2cadb7c4212_0_10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2cadb7c4212_0_0:notes"/>
          <p:cNvSpPr txBox="1"/>
          <p:nvPr>
            <p:ph idx="1" type="body"/>
          </p:nvPr>
        </p:nvSpPr>
        <p:spPr>
          <a:xfrm>
            <a:off x="685800" y="4343401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9450" lIns="89450" spcFirstLastPara="1" rIns="89450" wrap="square" tIns="8945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We power this with something we call the</a:t>
            </a:r>
            <a:r>
              <a:rPr b="1" lang="en">
                <a:solidFill>
                  <a:schemeClr val="dk1"/>
                </a:solidFill>
              </a:rPr>
              <a:t> Elasticsearch Relevance Engine.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Most downloaded / used search engine?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Most downloaded / used vector database?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69" name="Google Shape;269;g2cadb7c4212_0_0:notes"/>
          <p:cNvSpPr/>
          <p:nvPr>
            <p:ph idx="2" type="sldImg"/>
          </p:nvPr>
        </p:nvSpPr>
        <p:spPr>
          <a:xfrm>
            <a:off x="381363" y="685800"/>
            <a:ext cx="6095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2cadb7c4212_0_1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2cadb7c4212_0_1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2cadb7c4212_0_3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2cadb7c4212_0_3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2cc220a9bff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2cc220a9bff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2cc220a9bff_0_8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2cc220a9bff_0_8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cadb7c4212_0_9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2cadb7c4212_0_9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cadb7c4212_0_1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2cadb7c4212_0_1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cadb7c4212_0_1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2cadb7c4212_0_1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cadb7c4212_0_2157:notes"/>
          <p:cNvSpPr txBox="1"/>
          <p:nvPr>
            <p:ph idx="1" type="body"/>
          </p:nvPr>
        </p:nvSpPr>
        <p:spPr>
          <a:xfrm>
            <a:off x="685800" y="4343401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9450" lIns="89450" spcFirstLastPara="1" rIns="89450" wrap="square" tIns="89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212" name="Google Shape;212;g2cadb7c4212_0_2157:notes"/>
          <p:cNvSpPr/>
          <p:nvPr>
            <p:ph idx="2" type="sldImg"/>
          </p:nvPr>
        </p:nvSpPr>
        <p:spPr>
          <a:xfrm>
            <a:off x="381363" y="685800"/>
            <a:ext cx="6095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cadb7c4212_0_1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2cadb7c4212_0_1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cc220a9bf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2cc220a9bf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2cadb7c4212_0_24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2cadb7c4212_0_24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cc220a9bff_0_8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2cc220a9bff_0_8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4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8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8.png"/><Relationship Id="rId3" Type="http://schemas.openxmlformats.org/officeDocument/2006/relationships/image" Target="../media/image8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8.png"/><Relationship Id="rId3" Type="http://schemas.openxmlformats.org/officeDocument/2006/relationships/image" Target="../media/image8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8.png"/><Relationship Id="rId4" Type="http://schemas.openxmlformats.org/officeDocument/2006/relationships/image" Target="../media/image27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8.png"/><Relationship Id="rId4" Type="http://schemas.openxmlformats.org/officeDocument/2006/relationships/image" Target="../media/image15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8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28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Relationship Id="rId3" Type="http://schemas.openxmlformats.org/officeDocument/2006/relationships/image" Target="../media/image8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Relationship Id="rId3" Type="http://schemas.openxmlformats.org/officeDocument/2006/relationships/image" Target="../media/image8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8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23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8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Relationship Id="rId3" Type="http://schemas.openxmlformats.org/officeDocument/2006/relationships/image" Target="../media/image25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20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30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8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0.png"/><Relationship Id="rId3" Type="http://schemas.openxmlformats.org/officeDocument/2006/relationships/image" Target="../media/image8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8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CUSTOM_1_1_1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1430"/>
            <a:ext cx="9144003" cy="512064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/>
          <p:nvPr>
            <p:ph type="title"/>
          </p:nvPr>
        </p:nvSpPr>
        <p:spPr>
          <a:xfrm>
            <a:off x="916044" y="2115025"/>
            <a:ext cx="5212200" cy="9195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3400">
                <a:solidFill>
                  <a:srgbClr val="FFFFFF"/>
                </a:solidFill>
              </a:defRPr>
            </a:lvl1pPr>
            <a:lvl2pPr lvl="1" rtl="0">
              <a:spcBef>
                <a:spcPts val="600"/>
              </a:spcBef>
              <a:spcAft>
                <a:spcPts val="0"/>
              </a:spcAft>
              <a:buSzPts val="3400"/>
              <a:buNone/>
              <a:defRPr sz="3400"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916044" y="3360725"/>
            <a:ext cx="5212200" cy="427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Inter"/>
              <a:buNone/>
              <a:defRPr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80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80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80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80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80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80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80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800"/>
              </a:spcBef>
              <a:spcAft>
                <a:spcPts val="800"/>
              </a:spcAft>
              <a:buSzPts val="18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2" type="subTitle"/>
          </p:nvPr>
        </p:nvSpPr>
        <p:spPr>
          <a:xfrm>
            <a:off x="916044" y="3808476"/>
            <a:ext cx="5212200" cy="427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Inter"/>
              <a:buNone/>
              <a:defRPr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80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80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80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80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80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80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80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800"/>
              </a:spcBef>
              <a:spcAft>
                <a:spcPts val="800"/>
              </a:spcAft>
              <a:buSzPts val="1800"/>
              <a:buNone/>
              <a:defRPr/>
            </a:lvl9pPr>
          </a:lstStyle>
          <a:p/>
        </p:txBody>
      </p:sp>
      <p:pic>
        <p:nvPicPr>
          <p:cNvPr id="14" name="Google Shape;14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6050" y="1006700"/>
            <a:ext cx="2923774" cy="4756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577">
          <p15:clr>
            <a:srgbClr val="E46962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ght center title only">
  <p:cSld name="Blank White_1_1_1_1_1_1_1_2_1_1_1_1_2_2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11"/>
          <p:cNvPicPr preferRelativeResize="0"/>
          <p:nvPr/>
        </p:nvPicPr>
        <p:blipFill rotWithShape="1">
          <a:blip r:embed="rId2">
            <a:alphaModFix/>
          </a:blip>
          <a:srcRect b="29" l="0" r="0" t="29"/>
          <a:stretch/>
        </p:blipFill>
        <p:spPr>
          <a:xfrm>
            <a:off x="8183300" y="4690754"/>
            <a:ext cx="705625" cy="242596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1"/>
          <p:cNvSpPr txBox="1"/>
          <p:nvPr>
            <p:ph type="title"/>
          </p:nvPr>
        </p:nvSpPr>
        <p:spPr>
          <a:xfrm>
            <a:off x="685800" y="507138"/>
            <a:ext cx="7767000" cy="810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432">
          <p15:clr>
            <a:srgbClr val="FA7B17"/>
          </p15:clr>
        </p15:guide>
        <p15:guide id="2" orient="horz" pos="522">
          <p15:clr>
            <a:srgbClr val="FA7B17"/>
          </p15:clr>
        </p15:guide>
        <p15:guide id="3" orient="horz" pos="956">
          <p15:clr>
            <a:srgbClr val="FA7B17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ght generic">
  <p:cSld name="Blank White_1_1_1_1_1_1_1_2_1_1_1_1_2_2_1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2"/>
          <p:cNvPicPr preferRelativeResize="0"/>
          <p:nvPr/>
        </p:nvPicPr>
        <p:blipFill rotWithShape="1">
          <a:blip r:embed="rId2">
            <a:alphaModFix/>
          </a:blip>
          <a:srcRect b="29" l="0" r="0" t="29"/>
          <a:stretch/>
        </p:blipFill>
        <p:spPr>
          <a:xfrm>
            <a:off x="8183300" y="4690754"/>
            <a:ext cx="705625" cy="2425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432">
          <p15:clr>
            <a:srgbClr val="FA7B17"/>
          </p15:clr>
        </p15:guide>
        <p15:guide id="2" orient="horz" pos="522">
          <p15:clr>
            <a:srgbClr val="FA7B17"/>
          </p15:clr>
        </p15:guide>
        <p15:guide id="3" orient="horz" pos="956">
          <p15:clr>
            <a:srgbClr val="FA7B17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ark left">
  <p:cSld name="Blank White_1_1_1_1_1_1_1_2_1_1_2_8">
    <p:bg>
      <p:bgPr>
        <a:solidFill>
          <a:schemeClr val="lt2"/>
        </a:soli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3"/>
          <p:cNvSpPr txBox="1"/>
          <p:nvPr>
            <p:ph type="title"/>
          </p:nvPr>
        </p:nvSpPr>
        <p:spPr>
          <a:xfrm>
            <a:off x="685800" y="507132"/>
            <a:ext cx="7236900" cy="810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2" name="Google Shape;62;p13"/>
          <p:cNvSpPr txBox="1"/>
          <p:nvPr>
            <p:ph idx="1" type="subTitle"/>
          </p:nvPr>
        </p:nvSpPr>
        <p:spPr>
          <a:xfrm>
            <a:off x="685800" y="1518300"/>
            <a:ext cx="7236900" cy="362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8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63" name="Google Shape;63;p13"/>
          <p:cNvSpPr txBox="1"/>
          <p:nvPr>
            <p:ph idx="2" type="body"/>
          </p:nvPr>
        </p:nvSpPr>
        <p:spPr>
          <a:xfrm>
            <a:off x="685800" y="1831950"/>
            <a:ext cx="7236900" cy="2896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"/>
              <a:buChar char="●"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42900" lvl="1" marL="9144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"/>
              <a:buChar char="○"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-342900" lvl="2" marL="13716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"/>
              <a:buChar char="ᐨ"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-342900" lvl="3" marL="18288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"/>
              <a:buChar char="ᐨ"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-342900" lvl="4" marL="2286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"/>
              <a:buChar char="ᐨ"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342900" lvl="5" marL="2743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"/>
              <a:buChar char="ᐨ"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-342900" lvl="6" marL="32004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"/>
              <a:buChar char="ᐨ"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-342900" lvl="7" marL="36576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"/>
              <a:buChar char="ᐨ"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-342900" lvl="8" marL="4114800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800"/>
              <a:buFont typeface="Inter"/>
              <a:buChar char="ᐨ"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pic>
        <p:nvPicPr>
          <p:cNvPr id="64" name="Google Shape;64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83702" y="4691125"/>
            <a:ext cx="703049" cy="24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432">
          <p15:clr>
            <a:srgbClr val="FA7B17"/>
          </p15:clr>
        </p15:guide>
        <p15:guide id="2" orient="horz" pos="522">
          <p15:clr>
            <a:srgbClr val="FA7B17"/>
          </p15:clr>
        </p15:guide>
        <p15:guide id="3" orient="horz" pos="956">
          <p15:clr>
            <a:srgbClr val="FA7B17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ark left graphic 1">
  <p:cSld name="Blank White_1_1_1_1_1_1_1_2_1_1_2_8_2_1">
    <p:bg>
      <p:bgPr>
        <a:solidFill>
          <a:schemeClr val="lt2"/>
        </a:solid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11430"/>
            <a:ext cx="9144003" cy="5166361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4"/>
          <p:cNvSpPr txBox="1"/>
          <p:nvPr>
            <p:ph type="title"/>
          </p:nvPr>
        </p:nvSpPr>
        <p:spPr>
          <a:xfrm>
            <a:off x="685800" y="507132"/>
            <a:ext cx="7236900" cy="810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8" name="Google Shape;68;p14"/>
          <p:cNvSpPr txBox="1"/>
          <p:nvPr>
            <p:ph idx="1" type="subTitle"/>
          </p:nvPr>
        </p:nvSpPr>
        <p:spPr>
          <a:xfrm>
            <a:off x="685800" y="1518300"/>
            <a:ext cx="7236900" cy="362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8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69" name="Google Shape;69;p14"/>
          <p:cNvSpPr txBox="1"/>
          <p:nvPr>
            <p:ph idx="2" type="body"/>
          </p:nvPr>
        </p:nvSpPr>
        <p:spPr>
          <a:xfrm>
            <a:off x="685800" y="1831950"/>
            <a:ext cx="7236900" cy="2896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"/>
              <a:buChar char="●"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42900" lvl="1" marL="9144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"/>
              <a:buChar char="○"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-342900" lvl="2" marL="13716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"/>
              <a:buChar char="ᐨ"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-342900" lvl="3" marL="18288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"/>
              <a:buChar char="ᐨ"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-342900" lvl="4" marL="2286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"/>
              <a:buChar char="ᐨ"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342900" lvl="5" marL="2743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"/>
              <a:buChar char="ᐨ"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-342900" lvl="6" marL="32004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"/>
              <a:buChar char="ᐨ"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-342900" lvl="7" marL="36576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"/>
              <a:buChar char="ᐨ"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-342900" lvl="8" marL="4114800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800"/>
              <a:buFont typeface="Inter"/>
              <a:buChar char="ᐨ"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pic>
        <p:nvPicPr>
          <p:cNvPr id="70" name="Google Shape;7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83702" y="4691125"/>
            <a:ext cx="703049" cy="24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432">
          <p15:clr>
            <a:srgbClr val="FA7B17"/>
          </p15:clr>
        </p15:guide>
        <p15:guide id="2" orient="horz" pos="522">
          <p15:clr>
            <a:srgbClr val="FA7B17"/>
          </p15:clr>
        </p15:guide>
        <p15:guide id="3" orient="horz" pos="956">
          <p15:clr>
            <a:srgbClr val="FA7B17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ark left title only">
  <p:cSld name="Blank White_1_1_1_1_1_1_1_2_1_1_2_8_1">
    <p:bg>
      <p:bgPr>
        <a:solidFill>
          <a:schemeClr val="lt2"/>
        </a:soli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/>
          <p:nvPr>
            <p:ph type="title"/>
          </p:nvPr>
        </p:nvSpPr>
        <p:spPr>
          <a:xfrm>
            <a:off x="685800" y="507132"/>
            <a:ext cx="7236900" cy="810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73" name="Google Shape;73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83702" y="4691125"/>
            <a:ext cx="703049" cy="24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432">
          <p15:clr>
            <a:srgbClr val="FA7B17"/>
          </p15:clr>
        </p15:guide>
        <p15:guide id="2" orient="horz" pos="522">
          <p15:clr>
            <a:srgbClr val="FA7B17"/>
          </p15:clr>
        </p15:guide>
        <p15:guide id="3" orient="horz" pos="956">
          <p15:clr>
            <a:srgbClr val="FA7B17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ark center graphic">
  <p:cSld name="Blank White_1_1_1_1_1_1_1_2_1_1_2_7_1">
    <p:bg>
      <p:bgPr>
        <a:solidFill>
          <a:schemeClr val="lt2"/>
        </a:solid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11430"/>
            <a:ext cx="9144003" cy="5166361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6"/>
          <p:cNvSpPr txBox="1"/>
          <p:nvPr>
            <p:ph type="title"/>
          </p:nvPr>
        </p:nvSpPr>
        <p:spPr>
          <a:xfrm>
            <a:off x="685800" y="507138"/>
            <a:ext cx="7767000" cy="810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7" name="Google Shape;77;p16"/>
          <p:cNvSpPr txBox="1"/>
          <p:nvPr>
            <p:ph idx="1" type="subTitle"/>
          </p:nvPr>
        </p:nvSpPr>
        <p:spPr>
          <a:xfrm>
            <a:off x="685800" y="1518300"/>
            <a:ext cx="7767000" cy="362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 algn="ctr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 algn="ctr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 algn="ctr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 algn="ctr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 algn="ctr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 algn="ctr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 algn="ctr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 algn="ctr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8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pic>
        <p:nvPicPr>
          <p:cNvPr id="78" name="Google Shape;7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83702" y="4691125"/>
            <a:ext cx="703049" cy="24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432">
          <p15:clr>
            <a:srgbClr val="FA7B17"/>
          </p15:clr>
        </p15:guide>
        <p15:guide id="2" orient="horz" pos="522">
          <p15:clr>
            <a:srgbClr val="FA7B17"/>
          </p15:clr>
        </p15:guide>
        <p15:guide id="3" orient="horz" pos="956">
          <p15:clr>
            <a:srgbClr val="FA7B17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ark center graphic title only">
  <p:cSld name="Blank White_1_1_1_1_1_1_1_2_1_1_2_7_1_1">
    <p:bg>
      <p:bgPr>
        <a:solidFill>
          <a:schemeClr val="lt2"/>
        </a:solid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11430"/>
            <a:ext cx="9144003" cy="5166361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7"/>
          <p:cNvSpPr txBox="1"/>
          <p:nvPr>
            <p:ph type="title"/>
          </p:nvPr>
        </p:nvSpPr>
        <p:spPr>
          <a:xfrm>
            <a:off x="685800" y="507138"/>
            <a:ext cx="7767000" cy="810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82" name="Google Shape;8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83702" y="4691125"/>
            <a:ext cx="703049" cy="24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432">
          <p15:clr>
            <a:srgbClr val="FA7B17"/>
          </p15:clr>
        </p15:guide>
        <p15:guide id="2" orient="horz" pos="522">
          <p15:clr>
            <a:srgbClr val="FA7B17"/>
          </p15:clr>
        </p15:guide>
        <p15:guide id="3" orient="horz" pos="956">
          <p15:clr>
            <a:srgbClr val="FA7B17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ark center title only">
  <p:cSld name="Blank White_1_1_1_1_1_1_1_2_1_1_2_7_1_1_3">
    <p:bg>
      <p:bgPr>
        <a:solidFill>
          <a:schemeClr val="lt2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 txBox="1"/>
          <p:nvPr>
            <p:ph type="title"/>
          </p:nvPr>
        </p:nvSpPr>
        <p:spPr>
          <a:xfrm>
            <a:off x="685800" y="507138"/>
            <a:ext cx="7767000" cy="810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85" name="Google Shape;85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83702" y="4691125"/>
            <a:ext cx="703049" cy="24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432">
          <p15:clr>
            <a:srgbClr val="FA7B17"/>
          </p15:clr>
        </p15:guide>
        <p15:guide id="2" orient="horz" pos="522">
          <p15:clr>
            <a:srgbClr val="FA7B17"/>
          </p15:clr>
        </p15:guide>
        <p15:guide id="3" orient="horz" pos="956">
          <p15:clr>
            <a:srgbClr val="FA7B17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ark generic">
  <p:cSld name="Blank White_1_1_1_1_1_1_1_2_1_1_2_7_1_1_1">
    <p:bg>
      <p:bgPr>
        <a:solidFill>
          <a:schemeClr val="lt2"/>
        </a:solid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83702" y="4691125"/>
            <a:ext cx="703049" cy="24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432">
          <p15:clr>
            <a:srgbClr val="FA7B17"/>
          </p15:clr>
        </p15:guide>
        <p15:guide id="2" orient="horz" pos="522">
          <p15:clr>
            <a:srgbClr val="FA7B17"/>
          </p15:clr>
        </p15:guide>
        <p15:guide id="3" orient="horz" pos="956">
          <p15:clr>
            <a:srgbClr val="FA7B17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st - vertical">
  <p:cSld name="Blank White_1_1_1_1_1_1_1_2_1_1_1_1_2_1_1_1_1">
    <p:bg>
      <p:bgPr>
        <a:solidFill>
          <a:schemeClr val="lt2"/>
        </a:solid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83702" y="4691125"/>
            <a:ext cx="703049" cy="24185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20"/>
          <p:cNvSpPr txBox="1"/>
          <p:nvPr>
            <p:ph type="title"/>
          </p:nvPr>
        </p:nvSpPr>
        <p:spPr>
          <a:xfrm>
            <a:off x="1085847" y="2145300"/>
            <a:ext cx="2212800" cy="852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684">
          <p15:clr>
            <a:srgbClr val="E46962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debar">
  <p:cSld name="CUSTOM_1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>
            <a:off x="0" y="0"/>
            <a:ext cx="35736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" name="Google Shape;17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11430"/>
            <a:ext cx="9144003" cy="5166361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3"/>
          <p:cNvSpPr txBox="1"/>
          <p:nvPr>
            <p:ph type="title"/>
          </p:nvPr>
        </p:nvSpPr>
        <p:spPr>
          <a:xfrm>
            <a:off x="571499" y="1614450"/>
            <a:ext cx="2564400" cy="1914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None/>
              <a:defRPr sz="23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2pPr>
            <a:lvl3pPr lvl="2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3pPr>
            <a:lvl4pPr lvl="3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4pPr>
            <a:lvl5pPr lvl="4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5pPr>
            <a:lvl6pPr lvl="5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6pPr>
            <a:lvl7pPr lvl="6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7pPr>
            <a:lvl8pPr lvl="7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8pPr>
            <a:lvl9pPr lvl="8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9pPr>
          </a:lstStyle>
          <a:p/>
        </p:txBody>
      </p:sp>
      <p:pic>
        <p:nvPicPr>
          <p:cNvPr id="19" name="Google Shape;19;p3"/>
          <p:cNvPicPr preferRelativeResize="0"/>
          <p:nvPr/>
        </p:nvPicPr>
        <p:blipFill rotWithShape="1">
          <a:blip r:embed="rId3">
            <a:alphaModFix/>
          </a:blip>
          <a:srcRect b="29" l="0" r="0" t="29"/>
          <a:stretch/>
        </p:blipFill>
        <p:spPr>
          <a:xfrm>
            <a:off x="8183300" y="4690754"/>
            <a:ext cx="705625" cy="2425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60">
          <p15:clr>
            <a:srgbClr val="FA7B17"/>
          </p15:clr>
        </p15:guide>
        <p15:guide id="2" pos="5456">
          <p15:clr>
            <a:srgbClr val="E46962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st - horizontal">
  <p:cSld name="Blank White_1_1_1_1_1_1_1_2_1_1_2_8_1_1">
    <p:bg>
      <p:bgPr>
        <a:solidFill>
          <a:schemeClr val="lt2"/>
        </a:solid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1"/>
          <p:cNvSpPr txBox="1"/>
          <p:nvPr>
            <p:ph type="title"/>
          </p:nvPr>
        </p:nvSpPr>
        <p:spPr>
          <a:xfrm>
            <a:off x="685800" y="507132"/>
            <a:ext cx="7236900" cy="810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93" name="Google Shape;93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83702" y="4691125"/>
            <a:ext cx="703049" cy="24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432">
          <p15:clr>
            <a:srgbClr val="FA7B17"/>
          </p15:clr>
        </p15:guide>
        <p15:guide id="2" orient="horz" pos="522">
          <p15:clr>
            <a:srgbClr val="FA7B17"/>
          </p15:clr>
        </p15:guide>
        <p15:guide id="3" orient="horz" pos="956">
          <p15:clr>
            <a:srgbClr val="FA7B17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0:50">
  <p:cSld name="Blank White_1_1_1_1_1_1_1_2_1_1_2_3_1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2"/>
          <p:cNvSpPr/>
          <p:nvPr/>
        </p:nvSpPr>
        <p:spPr>
          <a:xfrm rot="-5400000">
            <a:off x="4314437" y="315150"/>
            <a:ext cx="5158800" cy="4513200"/>
          </a:xfrm>
          <a:prstGeom prst="round2SameRect">
            <a:avLst>
              <a:gd fmla="val 13280" name="adj1"/>
              <a:gd fmla="val 0" name="adj2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22"/>
          <p:cNvSpPr/>
          <p:nvPr/>
        </p:nvSpPr>
        <p:spPr>
          <a:xfrm>
            <a:off x="6911288" y="1749738"/>
            <a:ext cx="51600" cy="87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22"/>
          <p:cNvSpPr txBox="1"/>
          <p:nvPr>
            <p:ph type="title"/>
          </p:nvPr>
        </p:nvSpPr>
        <p:spPr>
          <a:xfrm>
            <a:off x="685800" y="2125450"/>
            <a:ext cx="3465000" cy="810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98" name="Google Shape;98;p22"/>
          <p:cNvSpPr txBox="1"/>
          <p:nvPr>
            <p:ph idx="1" type="subTitle"/>
          </p:nvPr>
        </p:nvSpPr>
        <p:spPr>
          <a:xfrm>
            <a:off x="685800" y="3088162"/>
            <a:ext cx="2964900" cy="362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1pPr>
            <a:lvl2pPr lvl="1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8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432">
          <p15:clr>
            <a:srgbClr val="FA7B17"/>
          </p15:clr>
        </p15:guide>
        <p15:guide id="2" orient="horz" pos="1620">
          <p15:clr>
            <a:srgbClr val="FA7B17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impact 1">
  <p:cSld name="Blank White_1_1_1_1_1_1_1_2_1_1_2_3_3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11430"/>
            <a:ext cx="9144003" cy="5166361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23"/>
          <p:cNvSpPr txBox="1"/>
          <p:nvPr>
            <p:ph type="title"/>
          </p:nvPr>
        </p:nvSpPr>
        <p:spPr>
          <a:xfrm>
            <a:off x="685800" y="2166600"/>
            <a:ext cx="3465000" cy="810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432">
          <p15:clr>
            <a:srgbClr val="FA7B17"/>
          </p15:clr>
        </p15:guide>
        <p15:guide id="2" orient="horz" pos="1620">
          <p15:clr>
            <a:srgbClr val="FA7B17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impact 2">
  <p:cSld name="Blank White_1_1_1_1_1_1_1_2_1_1_2_3_3_1_1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4"/>
          <p:cNvSpPr txBox="1"/>
          <p:nvPr>
            <p:ph type="title"/>
          </p:nvPr>
        </p:nvSpPr>
        <p:spPr>
          <a:xfrm>
            <a:off x="685800" y="760775"/>
            <a:ext cx="3429000" cy="810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104" name="Google Shape;104;p24"/>
          <p:cNvSpPr txBox="1"/>
          <p:nvPr>
            <p:ph idx="1" type="subTitle"/>
          </p:nvPr>
        </p:nvSpPr>
        <p:spPr>
          <a:xfrm>
            <a:off x="685800" y="1976338"/>
            <a:ext cx="3429000" cy="362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1pPr>
            <a:lvl2pPr lvl="1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8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432">
          <p15:clr>
            <a:srgbClr val="FA7B17"/>
          </p15:clr>
        </p15:guide>
        <p15:guide id="2" orient="horz" pos="684">
          <p15:clr>
            <a:srgbClr val="FA7B17"/>
          </p15:clr>
        </p15:guide>
        <p15:guide id="3" pos="2592">
          <p15:clr>
            <a:srgbClr val="E46962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llustration">
  <p:cSld name="Blank White_1_1_1_1_1_1_1_2_1_1_2_3_3_2">
    <p:bg>
      <p:bgPr>
        <a:solidFill>
          <a:schemeClr val="lt2"/>
        </a:solid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11430"/>
            <a:ext cx="9144003" cy="5166361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25"/>
          <p:cNvSpPr txBox="1"/>
          <p:nvPr>
            <p:ph type="title"/>
          </p:nvPr>
        </p:nvSpPr>
        <p:spPr>
          <a:xfrm>
            <a:off x="685800" y="2166600"/>
            <a:ext cx="3578700" cy="810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sz="3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432">
          <p15:clr>
            <a:srgbClr val="FA7B17"/>
          </p15:clr>
        </p15:guide>
        <p15:guide id="2" orient="horz" pos="1620">
          <p15:clr>
            <a:srgbClr val="FA7B17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 showMasterSp="0">
  <p:cSld name="Quote_1">
    <p:bg>
      <p:bgPr>
        <a:solidFill>
          <a:schemeClr val="lt2"/>
        </a:solid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11430"/>
            <a:ext cx="9144003" cy="51663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83702" y="4691125"/>
            <a:ext cx="703049" cy="24185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6"/>
          <p:cNvSpPr txBox="1"/>
          <p:nvPr>
            <p:ph type="title"/>
          </p:nvPr>
        </p:nvSpPr>
        <p:spPr>
          <a:xfrm>
            <a:off x="645450" y="1514250"/>
            <a:ext cx="7853100" cy="2115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2" name="Google Shape;112;p26"/>
          <p:cNvSpPr txBox="1"/>
          <p:nvPr>
            <p:ph idx="1" type="subTitle"/>
          </p:nvPr>
        </p:nvSpPr>
        <p:spPr>
          <a:xfrm>
            <a:off x="1402050" y="4059371"/>
            <a:ext cx="6192000" cy="362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 sz="14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 sz="14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 sz="14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 sz="14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 sz="14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 sz="14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 sz="14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 sz="14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400"/>
              <a:buFont typeface="Inter"/>
              <a:buNone/>
              <a:defRPr sz="14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pic>
        <p:nvPicPr>
          <p:cNvPr id="113" name="Google Shape;113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70806" y="973756"/>
            <a:ext cx="802387" cy="5943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reen left title only">
  <p:cSld name="Blank White_1_1_1_1_1_1_1_2_1_1_2_8_1_2">
    <p:bg>
      <p:bgPr>
        <a:solidFill>
          <a:schemeClr val="dk2"/>
        </a:solid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7"/>
          <p:cNvSpPr txBox="1"/>
          <p:nvPr>
            <p:ph type="title"/>
          </p:nvPr>
        </p:nvSpPr>
        <p:spPr>
          <a:xfrm>
            <a:off x="685800" y="507132"/>
            <a:ext cx="7236900" cy="810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116" name="Google Shape;116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83702" y="4691125"/>
            <a:ext cx="703049" cy="24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432">
          <p15:clr>
            <a:srgbClr val="FA7B17"/>
          </p15:clr>
        </p15:guide>
        <p15:guide id="2" orient="horz" pos="522">
          <p15:clr>
            <a:srgbClr val="FA7B17"/>
          </p15:clr>
        </p15:guide>
        <p15:guide id="3" orient="horz" pos="956">
          <p15:clr>
            <a:srgbClr val="FA7B17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lastic Search Platform">
  <p:cSld name="Blank White_1_1_1_1_1_1_1_2_1_1_2_7_1_1_2">
    <p:bg>
      <p:bgPr>
        <a:solidFill>
          <a:schemeClr val="lt2"/>
        </a:solid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11430"/>
            <a:ext cx="9144003" cy="5166361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8"/>
          <p:cNvSpPr txBox="1"/>
          <p:nvPr>
            <p:ph type="title"/>
          </p:nvPr>
        </p:nvSpPr>
        <p:spPr>
          <a:xfrm>
            <a:off x="685800" y="507138"/>
            <a:ext cx="7767000" cy="810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120" name="Google Shape;12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83702" y="4691125"/>
            <a:ext cx="703049" cy="24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91095" y="1140935"/>
            <a:ext cx="4761810" cy="36736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522">
          <p15:clr>
            <a:srgbClr val="FA7B17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eed scale relevance">
  <p:cSld name="Blank White_1_1_1_1_1_1_1_2_1_1_1_1_2_1_1_1_2">
    <p:bg>
      <p:bgPr>
        <a:solidFill>
          <a:schemeClr val="lt2"/>
        </a:soli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11430"/>
            <a:ext cx="9144003" cy="51663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83702" y="4691125"/>
            <a:ext cx="703049" cy="24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ngle stack">
  <p:cSld name="CUSTOM_4">
    <p:bg>
      <p:bgPr>
        <a:solidFill>
          <a:schemeClr val="lt2"/>
        </a:solid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83702" y="4691125"/>
            <a:ext cx="703049" cy="24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7883" y="734800"/>
            <a:ext cx="3733852" cy="35752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eaker bio">
  <p:cSld name="CUSTOM_2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0" y="0"/>
            <a:ext cx="35736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" name="Google Shape;22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11430"/>
            <a:ext cx="9144003" cy="5166361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4"/>
          <p:cNvSpPr txBox="1"/>
          <p:nvPr>
            <p:ph type="title"/>
          </p:nvPr>
        </p:nvSpPr>
        <p:spPr>
          <a:xfrm>
            <a:off x="494325" y="1159373"/>
            <a:ext cx="2581800" cy="517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None/>
              <a:defRPr sz="2300">
                <a:solidFill>
                  <a:srgbClr val="FFFFFF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/>
        </p:txBody>
      </p:sp>
      <p:sp>
        <p:nvSpPr>
          <p:cNvPr id="24" name="Google Shape;24;p4"/>
          <p:cNvSpPr txBox="1"/>
          <p:nvPr>
            <p:ph idx="1" type="subTitle"/>
          </p:nvPr>
        </p:nvSpPr>
        <p:spPr>
          <a:xfrm>
            <a:off x="538275" y="3467382"/>
            <a:ext cx="2493900" cy="517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 sz="1300">
                <a:solidFill>
                  <a:srgbClr val="FFFFFF"/>
                </a:solidFill>
              </a:defRPr>
            </a:lvl1pPr>
            <a:lvl2pPr lvl="1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25" name="Google Shape;25;p4"/>
          <p:cNvSpPr txBox="1"/>
          <p:nvPr>
            <p:ph idx="2" type="subTitle"/>
          </p:nvPr>
        </p:nvSpPr>
        <p:spPr>
          <a:xfrm>
            <a:off x="4357191" y="997153"/>
            <a:ext cx="4104300" cy="3316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1400"/>
              <a:buNone/>
              <a:defRPr sz="1400"/>
            </a:lvl9pPr>
          </a:lstStyle>
          <a:p/>
        </p:txBody>
      </p:sp>
      <p:pic>
        <p:nvPicPr>
          <p:cNvPr id="26" name="Google Shape;26;p4"/>
          <p:cNvPicPr preferRelativeResize="0"/>
          <p:nvPr/>
        </p:nvPicPr>
        <p:blipFill rotWithShape="1">
          <a:blip r:embed="rId3">
            <a:alphaModFix/>
          </a:blip>
          <a:srcRect b="29" l="0" r="0" t="29"/>
          <a:stretch/>
        </p:blipFill>
        <p:spPr>
          <a:xfrm>
            <a:off x="8183300" y="4690754"/>
            <a:ext cx="705625" cy="2425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60">
          <p15:clr>
            <a:srgbClr val="E46962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left - color">
  <p:cSld name="CUSTOM_6_1_1">
    <p:bg>
      <p:bgPr>
        <a:solidFill>
          <a:schemeClr val="lt2"/>
        </a:solid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11430"/>
            <a:ext cx="9144003" cy="51663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83702" y="4691125"/>
            <a:ext cx="703049" cy="241850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31"/>
          <p:cNvSpPr txBox="1"/>
          <p:nvPr>
            <p:ph type="title"/>
          </p:nvPr>
        </p:nvSpPr>
        <p:spPr>
          <a:xfrm>
            <a:off x="1273763" y="1970876"/>
            <a:ext cx="4956600" cy="919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60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2" name="Google Shape;132;p31"/>
          <p:cNvSpPr txBox="1"/>
          <p:nvPr>
            <p:ph idx="1" type="subTitle"/>
          </p:nvPr>
        </p:nvSpPr>
        <p:spPr>
          <a:xfrm>
            <a:off x="1273763" y="2997057"/>
            <a:ext cx="4956600" cy="427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Inter"/>
              <a:buNone/>
              <a:defRPr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80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80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80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80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80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80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80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800"/>
              </a:spcBef>
              <a:spcAft>
                <a:spcPts val="800"/>
              </a:spcAft>
              <a:buSzPts val="18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802">
          <p15:clr>
            <a:srgbClr val="E46962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left - mono">
  <p:cSld name="CUSTOM_6_1_1_2">
    <p:bg>
      <p:bgPr>
        <a:solidFill>
          <a:schemeClr val="lt2"/>
        </a:solid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11430"/>
            <a:ext cx="9144003" cy="51663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83702" y="4691125"/>
            <a:ext cx="703049" cy="24185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32"/>
          <p:cNvSpPr txBox="1"/>
          <p:nvPr>
            <p:ph type="title"/>
          </p:nvPr>
        </p:nvSpPr>
        <p:spPr>
          <a:xfrm>
            <a:off x="1273763" y="1970876"/>
            <a:ext cx="4956600" cy="919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60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7" name="Google Shape;137;p32"/>
          <p:cNvSpPr txBox="1"/>
          <p:nvPr>
            <p:ph idx="1" type="subTitle"/>
          </p:nvPr>
        </p:nvSpPr>
        <p:spPr>
          <a:xfrm>
            <a:off x="1273763" y="2997057"/>
            <a:ext cx="4956600" cy="427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Inter"/>
              <a:buNone/>
              <a:defRPr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80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80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80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80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80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80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80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800"/>
              </a:spcBef>
              <a:spcAft>
                <a:spcPts val="800"/>
              </a:spcAft>
              <a:buSzPts val="18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802">
          <p15:clr>
            <a:srgbClr val="E46962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center 1">
  <p:cSld name="CUSTOM_6_1_1_1_1">
    <p:bg>
      <p:bgPr>
        <a:solidFill>
          <a:schemeClr val="lt2"/>
        </a:solid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11430"/>
            <a:ext cx="9144003" cy="51663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83702" y="4691125"/>
            <a:ext cx="703049" cy="24185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33"/>
          <p:cNvSpPr txBox="1"/>
          <p:nvPr>
            <p:ph idx="1" type="subTitle"/>
          </p:nvPr>
        </p:nvSpPr>
        <p:spPr>
          <a:xfrm>
            <a:off x="2093700" y="2990135"/>
            <a:ext cx="4956600" cy="427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Inter"/>
              <a:buNone/>
              <a:defRPr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 algn="ctr">
              <a:spcBef>
                <a:spcPts val="800"/>
              </a:spcBef>
              <a:spcAft>
                <a:spcPts val="0"/>
              </a:spcAft>
              <a:buSzPts val="1800"/>
              <a:buNone/>
              <a:defRPr/>
            </a:lvl2pPr>
            <a:lvl3pPr lvl="2" rtl="0" algn="ctr">
              <a:spcBef>
                <a:spcPts val="800"/>
              </a:spcBef>
              <a:spcAft>
                <a:spcPts val="0"/>
              </a:spcAft>
              <a:buSzPts val="1800"/>
              <a:buNone/>
              <a:defRPr/>
            </a:lvl3pPr>
            <a:lvl4pPr lvl="3" rtl="0" algn="ctr">
              <a:spcBef>
                <a:spcPts val="800"/>
              </a:spcBef>
              <a:spcAft>
                <a:spcPts val="0"/>
              </a:spcAft>
              <a:buSzPts val="1800"/>
              <a:buNone/>
              <a:defRPr/>
            </a:lvl4pPr>
            <a:lvl5pPr lvl="4" rtl="0" algn="ctr">
              <a:spcBef>
                <a:spcPts val="800"/>
              </a:spcBef>
              <a:spcAft>
                <a:spcPts val="0"/>
              </a:spcAft>
              <a:buSzPts val="1800"/>
              <a:buNone/>
              <a:defRPr/>
            </a:lvl5pPr>
            <a:lvl6pPr lvl="5" rtl="0" algn="ctr">
              <a:spcBef>
                <a:spcPts val="800"/>
              </a:spcBef>
              <a:spcAft>
                <a:spcPts val="0"/>
              </a:spcAft>
              <a:buSzPts val="1800"/>
              <a:buNone/>
              <a:defRPr/>
            </a:lvl6pPr>
            <a:lvl7pPr lvl="6" rtl="0" algn="ctr">
              <a:spcBef>
                <a:spcPts val="800"/>
              </a:spcBef>
              <a:spcAft>
                <a:spcPts val="0"/>
              </a:spcAft>
              <a:buSzPts val="1800"/>
              <a:buNone/>
              <a:defRPr/>
            </a:lvl7pPr>
            <a:lvl8pPr lvl="7" rtl="0" algn="ctr">
              <a:spcBef>
                <a:spcPts val="800"/>
              </a:spcBef>
              <a:spcAft>
                <a:spcPts val="0"/>
              </a:spcAft>
              <a:buSzPts val="1800"/>
              <a:buNone/>
              <a:defRPr/>
            </a:lvl8pPr>
            <a:lvl9pPr lvl="8" rtl="0" algn="ctr">
              <a:spcBef>
                <a:spcPts val="800"/>
              </a:spcBef>
              <a:spcAft>
                <a:spcPts val="800"/>
              </a:spcAft>
              <a:buSzPts val="1800"/>
              <a:buNone/>
              <a:defRPr/>
            </a:lvl9pPr>
          </a:lstStyle>
          <a:p/>
        </p:txBody>
      </p:sp>
      <p:sp>
        <p:nvSpPr>
          <p:cNvPr id="142" name="Google Shape;142;p33"/>
          <p:cNvSpPr txBox="1"/>
          <p:nvPr>
            <p:ph type="title"/>
          </p:nvPr>
        </p:nvSpPr>
        <p:spPr>
          <a:xfrm>
            <a:off x="2093700" y="1970010"/>
            <a:ext cx="4956600" cy="919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 algn="ctr">
              <a:spcBef>
                <a:spcPts val="60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center 1 1">
  <p:cSld name="CUSTOM_6_1_1_1_1_2">
    <p:bg>
      <p:bgPr>
        <a:solidFill>
          <a:schemeClr val="lt2"/>
        </a:solid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11430"/>
            <a:ext cx="9144003" cy="5166361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34"/>
          <p:cNvSpPr txBox="1"/>
          <p:nvPr>
            <p:ph type="title"/>
          </p:nvPr>
        </p:nvSpPr>
        <p:spPr>
          <a:xfrm>
            <a:off x="2093700" y="1970010"/>
            <a:ext cx="4956600" cy="919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 algn="ctr">
              <a:spcBef>
                <a:spcPts val="60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146" name="Google Shape;14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83987" y="2978763"/>
            <a:ext cx="2576026" cy="4301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center 2">
  <p:cSld name="CUSTOM_6_1_1_1_1_1">
    <p:bg>
      <p:bgPr>
        <a:solidFill>
          <a:schemeClr val="lt2"/>
        </a:solidFill>
      </p:bgPr>
    </p:bg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11430"/>
            <a:ext cx="9144003" cy="51663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83702" y="4691125"/>
            <a:ext cx="703049" cy="24185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35"/>
          <p:cNvSpPr txBox="1"/>
          <p:nvPr>
            <p:ph idx="1" type="subTitle"/>
          </p:nvPr>
        </p:nvSpPr>
        <p:spPr>
          <a:xfrm>
            <a:off x="2093700" y="2990135"/>
            <a:ext cx="4956600" cy="427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Inter"/>
              <a:buNone/>
              <a:defRPr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 algn="ctr">
              <a:spcBef>
                <a:spcPts val="800"/>
              </a:spcBef>
              <a:spcAft>
                <a:spcPts val="0"/>
              </a:spcAft>
              <a:buSzPts val="1800"/>
              <a:buNone/>
              <a:defRPr/>
            </a:lvl2pPr>
            <a:lvl3pPr lvl="2" rtl="0" algn="ctr">
              <a:spcBef>
                <a:spcPts val="800"/>
              </a:spcBef>
              <a:spcAft>
                <a:spcPts val="0"/>
              </a:spcAft>
              <a:buSzPts val="1800"/>
              <a:buNone/>
              <a:defRPr/>
            </a:lvl3pPr>
            <a:lvl4pPr lvl="3" rtl="0" algn="ctr">
              <a:spcBef>
                <a:spcPts val="800"/>
              </a:spcBef>
              <a:spcAft>
                <a:spcPts val="0"/>
              </a:spcAft>
              <a:buSzPts val="1800"/>
              <a:buNone/>
              <a:defRPr/>
            </a:lvl4pPr>
            <a:lvl5pPr lvl="4" rtl="0" algn="ctr">
              <a:spcBef>
                <a:spcPts val="800"/>
              </a:spcBef>
              <a:spcAft>
                <a:spcPts val="0"/>
              </a:spcAft>
              <a:buSzPts val="1800"/>
              <a:buNone/>
              <a:defRPr/>
            </a:lvl5pPr>
            <a:lvl6pPr lvl="5" rtl="0" algn="ctr">
              <a:spcBef>
                <a:spcPts val="800"/>
              </a:spcBef>
              <a:spcAft>
                <a:spcPts val="0"/>
              </a:spcAft>
              <a:buSzPts val="1800"/>
              <a:buNone/>
              <a:defRPr/>
            </a:lvl6pPr>
            <a:lvl7pPr lvl="6" rtl="0" algn="ctr">
              <a:spcBef>
                <a:spcPts val="800"/>
              </a:spcBef>
              <a:spcAft>
                <a:spcPts val="0"/>
              </a:spcAft>
              <a:buSzPts val="1800"/>
              <a:buNone/>
              <a:defRPr/>
            </a:lvl7pPr>
            <a:lvl8pPr lvl="7" rtl="0" algn="ctr">
              <a:spcBef>
                <a:spcPts val="800"/>
              </a:spcBef>
              <a:spcAft>
                <a:spcPts val="0"/>
              </a:spcAft>
              <a:buSzPts val="1800"/>
              <a:buNone/>
              <a:defRPr/>
            </a:lvl8pPr>
            <a:lvl9pPr lvl="8" rtl="0" algn="ctr">
              <a:spcBef>
                <a:spcPts val="800"/>
              </a:spcBef>
              <a:spcAft>
                <a:spcPts val="800"/>
              </a:spcAft>
              <a:buSzPts val="1800"/>
              <a:buNone/>
              <a:defRPr/>
            </a:lvl9pPr>
          </a:lstStyle>
          <a:p/>
        </p:txBody>
      </p:sp>
      <p:sp>
        <p:nvSpPr>
          <p:cNvPr id="151" name="Google Shape;151;p35"/>
          <p:cNvSpPr txBox="1"/>
          <p:nvPr>
            <p:ph type="title"/>
          </p:nvPr>
        </p:nvSpPr>
        <p:spPr>
          <a:xfrm>
            <a:off x="2093700" y="1970010"/>
            <a:ext cx="4956600" cy="919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 algn="ctr">
              <a:spcBef>
                <a:spcPts val="60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urity">
  <p:cSld name="Blank White_1_1_1_1_1_1_1_2_1_1_2_3_2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6"/>
          <p:cNvSpPr/>
          <p:nvPr/>
        </p:nvSpPr>
        <p:spPr>
          <a:xfrm rot="-5400000">
            <a:off x="4314437" y="315150"/>
            <a:ext cx="5158800" cy="4513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Image" id="154" name="Google Shape;154;p3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41255" y="456686"/>
            <a:ext cx="443063" cy="544325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36"/>
          <p:cNvSpPr txBox="1"/>
          <p:nvPr/>
        </p:nvSpPr>
        <p:spPr>
          <a:xfrm>
            <a:off x="1176490" y="456738"/>
            <a:ext cx="2826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Elastic Security</a:t>
            </a:r>
            <a:endParaRPr sz="26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56" name="Google Shape;15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88395" y="408525"/>
            <a:ext cx="3788925" cy="41742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orient="horz" pos="522">
          <p15:clr>
            <a:srgbClr val="FA7B17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servability">
  <p:cSld name="Blank White_1_1_1_1_1_1_1_2_1_1_2_3_2_1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7"/>
          <p:cNvSpPr/>
          <p:nvPr/>
        </p:nvSpPr>
        <p:spPr>
          <a:xfrm rot="-5400000">
            <a:off x="4314437" y="315150"/>
            <a:ext cx="5158800" cy="4513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37"/>
          <p:cNvSpPr txBox="1"/>
          <p:nvPr/>
        </p:nvSpPr>
        <p:spPr>
          <a:xfrm>
            <a:off x="1176487" y="456738"/>
            <a:ext cx="3460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Elastic </a:t>
            </a:r>
            <a:r>
              <a:rPr lang="en" sz="2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Observability</a:t>
            </a:r>
            <a:endParaRPr sz="26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60" name="Google Shape;160;p37"/>
          <p:cNvPicPr preferRelativeResize="0"/>
          <p:nvPr/>
        </p:nvPicPr>
        <p:blipFill rotWithShape="1">
          <a:blip r:embed="rId2">
            <a:alphaModFix/>
          </a:blip>
          <a:srcRect b="8409" l="9349" r="9349" t="8409"/>
          <a:stretch/>
        </p:blipFill>
        <p:spPr>
          <a:xfrm>
            <a:off x="579422" y="470587"/>
            <a:ext cx="361188" cy="386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7445" y="595505"/>
            <a:ext cx="4211308" cy="37993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orient="horz" pos="522">
          <p15:clr>
            <a:srgbClr val="FA7B17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arch">
  <p:cSld name="Blank White_1_1_1_1_1_1_1_2_1_1_2_3_2_2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8"/>
          <p:cNvSpPr/>
          <p:nvPr/>
        </p:nvSpPr>
        <p:spPr>
          <a:xfrm rot="-5400000">
            <a:off x="4314437" y="315150"/>
            <a:ext cx="5158800" cy="4513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38"/>
          <p:cNvSpPr txBox="1"/>
          <p:nvPr/>
        </p:nvSpPr>
        <p:spPr>
          <a:xfrm>
            <a:off x="1176489" y="456738"/>
            <a:ext cx="2479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Elastic </a:t>
            </a:r>
            <a:r>
              <a:rPr lang="en" sz="2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Search</a:t>
            </a:r>
            <a:endParaRPr sz="26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descr="logo-enterprise-search-color.png" id="165" name="Google Shape;165;p3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36527" y="479287"/>
            <a:ext cx="453034" cy="448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78871" y="550173"/>
            <a:ext cx="3569969" cy="42839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orient="horz" pos="522">
          <p15:clr>
            <a:srgbClr val="E46962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 type="title">
  <p:cSld name="TITLE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9" name="Google Shape;169;p3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70" name="Google Shape;170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2" type="tx">
  <p:cSld name="TITLE_AND_BODY"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40"/>
          <p:cNvSpPr/>
          <p:nvPr/>
        </p:nvSpPr>
        <p:spPr>
          <a:xfrm>
            <a:off x="-30750" y="1017725"/>
            <a:ext cx="9205500" cy="40500"/>
          </a:xfrm>
          <a:prstGeom prst="rect">
            <a:avLst/>
          </a:prstGeom>
          <a:solidFill>
            <a:srgbClr val="F5EA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5EADB"/>
              </a:highlight>
            </a:endParaRPr>
          </a:p>
        </p:txBody>
      </p:sp>
      <p:sp>
        <p:nvSpPr>
          <p:cNvPr id="173" name="Google Shape;173;p40"/>
          <p:cNvSpPr/>
          <p:nvPr/>
        </p:nvSpPr>
        <p:spPr>
          <a:xfrm>
            <a:off x="-30750" y="5056825"/>
            <a:ext cx="9205500" cy="284100"/>
          </a:xfrm>
          <a:prstGeom prst="rect">
            <a:avLst/>
          </a:prstGeom>
          <a:solidFill>
            <a:srgbClr val="F5EA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5EADB"/>
              </a:highlight>
            </a:endParaRPr>
          </a:p>
        </p:txBody>
      </p:sp>
      <p:sp>
        <p:nvSpPr>
          <p:cNvPr id="174" name="Google Shape;174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Font typeface="Lato"/>
              <a:buNone/>
              <a:defRPr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5" name="Google Shape;175;p4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ato"/>
              <a:buChar char="●"/>
              <a:defRPr sz="2000">
                <a:latin typeface="Lato"/>
                <a:ea typeface="Lato"/>
                <a:cs typeface="Lato"/>
                <a:sym typeface="Lato"/>
              </a:defRPr>
            </a:lvl1pPr>
            <a:lvl2pPr indent="-330200" lvl="1" marL="9144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Lato"/>
              <a:buChar char="○"/>
              <a:defRPr sz="1600">
                <a:latin typeface="Lato"/>
                <a:ea typeface="Lato"/>
                <a:cs typeface="Lato"/>
                <a:sym typeface="Lato"/>
              </a:defRPr>
            </a:lvl2pPr>
            <a:lvl3pPr indent="-342900" lvl="2" marL="137160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Lato"/>
              <a:buChar char="■"/>
              <a:defRPr>
                <a:latin typeface="Lato"/>
                <a:ea typeface="Lato"/>
                <a:cs typeface="Lato"/>
                <a:sym typeface="Lato"/>
              </a:defRPr>
            </a:lvl3pPr>
            <a:lvl4pPr indent="-342900" lvl="3" marL="1828800" rtl="0">
              <a:spcBef>
                <a:spcPts val="1000"/>
              </a:spcBef>
              <a:spcAft>
                <a:spcPts val="0"/>
              </a:spcAft>
              <a:buSzPts val="1800"/>
              <a:buFont typeface="Lato"/>
              <a:buChar char="●"/>
              <a:defRPr>
                <a:latin typeface="Lato"/>
                <a:ea typeface="Lato"/>
                <a:cs typeface="Lato"/>
                <a:sym typeface="Lato"/>
              </a:defRPr>
            </a:lvl4pPr>
            <a:lvl5pPr indent="-342900" lvl="4" marL="2286000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spcBef>
                <a:spcPts val="80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800"/>
              </a:spcBef>
              <a:spcAft>
                <a:spcPts val="80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76" name="Google Shape;176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eaker transition - mono">
  <p:cSld name="Blank White_1_1">
    <p:bg>
      <p:bgPr>
        <a:solidFill>
          <a:schemeClr val="lt2"/>
        </a:solid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11430"/>
            <a:ext cx="9144003" cy="5166361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5"/>
          <p:cNvSpPr txBox="1"/>
          <p:nvPr>
            <p:ph type="title"/>
          </p:nvPr>
        </p:nvSpPr>
        <p:spPr>
          <a:xfrm>
            <a:off x="1257300" y="1924325"/>
            <a:ext cx="4846500" cy="852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0" name="Google Shape;30;p5"/>
          <p:cNvSpPr txBox="1"/>
          <p:nvPr>
            <p:ph idx="1" type="subTitle"/>
          </p:nvPr>
        </p:nvSpPr>
        <p:spPr>
          <a:xfrm>
            <a:off x="1257300" y="2825738"/>
            <a:ext cx="4846500" cy="517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 sz="13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300"/>
              <a:buNone/>
              <a:defRPr sz="1300"/>
            </a:lvl9pPr>
          </a:lstStyle>
          <a:p/>
        </p:txBody>
      </p:sp>
      <p:pic>
        <p:nvPicPr>
          <p:cNvPr id="31" name="Google Shape;31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83702" y="4691125"/>
            <a:ext cx="703049" cy="24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92">
          <p15:clr>
            <a:srgbClr val="FA7B17"/>
          </p15:clr>
        </p15:guide>
        <p15:guide id="2" orient="horz" pos="1407">
          <p15:clr>
            <a:srgbClr val="FA7B17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eneric transition – dark monochromatic 1">
  <p:cSld name="CUSTOM_6_1_1_3"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4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41"/>
          <p:cNvSpPr txBox="1"/>
          <p:nvPr>
            <p:ph type="title"/>
          </p:nvPr>
        </p:nvSpPr>
        <p:spPr>
          <a:xfrm>
            <a:off x="2286000" y="1920750"/>
            <a:ext cx="4572000" cy="130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Inter ExtraBold"/>
              <a:buNone/>
              <a:defRPr sz="3600">
                <a:solidFill>
                  <a:srgbClr val="FFFFFF"/>
                </a:solidFill>
                <a:latin typeface="Inter ExtraBold"/>
                <a:ea typeface="Inter ExtraBold"/>
                <a:cs typeface="Inter ExtraBold"/>
                <a:sym typeface="Inter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180" name="Google Shape;18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83702" y="4691125"/>
            <a:ext cx="703049" cy="24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eaker transition - color">
  <p:cSld name="Blank White_1_1_2">
    <p:bg>
      <p:bgPr>
        <a:solidFill>
          <a:schemeClr val="lt2"/>
        </a:solid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oogle Shape;33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11430"/>
            <a:ext cx="9144003" cy="516636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83702" y="4691125"/>
            <a:ext cx="703049" cy="241850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6"/>
          <p:cNvSpPr txBox="1"/>
          <p:nvPr>
            <p:ph type="title"/>
          </p:nvPr>
        </p:nvSpPr>
        <p:spPr>
          <a:xfrm>
            <a:off x="1257300" y="1924325"/>
            <a:ext cx="4846500" cy="852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6" name="Google Shape;36;p6"/>
          <p:cNvSpPr txBox="1"/>
          <p:nvPr>
            <p:ph idx="1" type="subTitle"/>
          </p:nvPr>
        </p:nvSpPr>
        <p:spPr>
          <a:xfrm>
            <a:off x="1257300" y="2825738"/>
            <a:ext cx="4846500" cy="517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 sz="1300">
                <a:solidFill>
                  <a:srgbClr val="FFFFFF"/>
                </a:solidFill>
              </a:defRPr>
            </a:lvl1pPr>
            <a:lvl2pPr lvl="1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1300"/>
              <a:buNone/>
              <a:defRPr sz="13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92">
          <p15:clr>
            <a:srgbClr val="FA7B17"/>
          </p15:clr>
        </p15:guide>
        <p15:guide id="2" orient="horz" pos="1407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ght left">
  <p:cSld name="Blank White_1_1_1_1_1_1_1_2_1_1_2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7"/>
          <p:cNvSpPr txBox="1"/>
          <p:nvPr>
            <p:ph type="title"/>
          </p:nvPr>
        </p:nvSpPr>
        <p:spPr>
          <a:xfrm>
            <a:off x="685800" y="507132"/>
            <a:ext cx="7236900" cy="810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9" name="Google Shape;39;p7"/>
          <p:cNvSpPr txBox="1"/>
          <p:nvPr>
            <p:ph idx="1" type="subTitle"/>
          </p:nvPr>
        </p:nvSpPr>
        <p:spPr>
          <a:xfrm>
            <a:off x="685800" y="1518300"/>
            <a:ext cx="7236900" cy="362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1pPr>
            <a:lvl2pPr lvl="1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8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40" name="Google Shape;40;p7"/>
          <p:cNvSpPr txBox="1"/>
          <p:nvPr>
            <p:ph idx="2" type="body"/>
          </p:nvPr>
        </p:nvSpPr>
        <p:spPr>
          <a:xfrm>
            <a:off x="685800" y="1831950"/>
            <a:ext cx="7236900" cy="2896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Char char="●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42900" lvl="1" marL="9144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"/>
              <a:buChar char="○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-342900" lvl="2" marL="13716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"/>
              <a:buChar char="ᐨ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-342900" lvl="3" marL="18288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"/>
              <a:buChar char="ᐨ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-342900" lvl="4" marL="2286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"/>
              <a:buChar char="ᐨ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342900" lvl="5" marL="2743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"/>
              <a:buChar char="ᐨ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-342900" lvl="6" marL="32004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"/>
              <a:buChar char="ᐨ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-342900" lvl="7" marL="36576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"/>
              <a:buChar char="ᐨ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-342900" lvl="8" marL="4114800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800"/>
              <a:buFont typeface="Inter"/>
              <a:buChar char="ᐨ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pic>
        <p:nvPicPr>
          <p:cNvPr id="41" name="Google Shape;41;p7"/>
          <p:cNvPicPr preferRelativeResize="0"/>
          <p:nvPr/>
        </p:nvPicPr>
        <p:blipFill rotWithShape="1">
          <a:blip r:embed="rId2">
            <a:alphaModFix/>
          </a:blip>
          <a:srcRect b="29" l="0" r="0" t="29"/>
          <a:stretch/>
        </p:blipFill>
        <p:spPr>
          <a:xfrm>
            <a:off x="8183300" y="4690754"/>
            <a:ext cx="705625" cy="2425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432">
          <p15:clr>
            <a:srgbClr val="FA7B17"/>
          </p15:clr>
        </p15:guide>
        <p15:guide id="2" orient="horz" pos="522">
          <p15:clr>
            <a:srgbClr val="FA7B17"/>
          </p15:clr>
        </p15:guide>
        <p15:guide id="3" orient="horz" pos="956">
          <p15:clr>
            <a:srgbClr val="FA7B17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ght left graphic">
  <p:cSld name="Blank White_1_1_1_1_1_1_1_2_1_1_2_5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3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11430"/>
            <a:ext cx="9144003" cy="5166361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8"/>
          <p:cNvSpPr txBox="1"/>
          <p:nvPr>
            <p:ph type="title"/>
          </p:nvPr>
        </p:nvSpPr>
        <p:spPr>
          <a:xfrm>
            <a:off x="685800" y="507132"/>
            <a:ext cx="7236900" cy="810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5" name="Google Shape;45;p8"/>
          <p:cNvSpPr txBox="1"/>
          <p:nvPr>
            <p:ph idx="1" type="subTitle"/>
          </p:nvPr>
        </p:nvSpPr>
        <p:spPr>
          <a:xfrm>
            <a:off x="685800" y="1518300"/>
            <a:ext cx="7236900" cy="362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1pPr>
            <a:lvl2pPr lvl="1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8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46" name="Google Shape;46;p8"/>
          <p:cNvSpPr txBox="1"/>
          <p:nvPr>
            <p:ph idx="2" type="body"/>
          </p:nvPr>
        </p:nvSpPr>
        <p:spPr>
          <a:xfrm>
            <a:off x="685800" y="1831950"/>
            <a:ext cx="7236900" cy="2896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Char char="●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42900" lvl="1" marL="9144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"/>
              <a:buChar char="○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-342900" lvl="2" marL="13716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"/>
              <a:buChar char="ᐨ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-342900" lvl="3" marL="18288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"/>
              <a:buChar char="ᐨ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-342900" lvl="4" marL="2286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"/>
              <a:buChar char="ᐨ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342900" lvl="5" marL="2743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"/>
              <a:buChar char="ᐨ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-342900" lvl="6" marL="32004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"/>
              <a:buChar char="ᐨ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-342900" lvl="7" marL="36576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"/>
              <a:buChar char="ᐨ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-342900" lvl="8" marL="4114800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800"/>
              <a:buFont typeface="Inter"/>
              <a:buChar char="ᐨ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pic>
        <p:nvPicPr>
          <p:cNvPr id="47" name="Google Shape;47;p8"/>
          <p:cNvPicPr preferRelativeResize="0"/>
          <p:nvPr/>
        </p:nvPicPr>
        <p:blipFill rotWithShape="1">
          <a:blip r:embed="rId3">
            <a:alphaModFix/>
          </a:blip>
          <a:srcRect b="29" l="0" r="0" t="29"/>
          <a:stretch/>
        </p:blipFill>
        <p:spPr>
          <a:xfrm>
            <a:off x="8183300" y="4690754"/>
            <a:ext cx="705625" cy="2425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432">
          <p15:clr>
            <a:srgbClr val="FA7B17"/>
          </p15:clr>
        </p15:guide>
        <p15:guide id="2" orient="horz" pos="522">
          <p15:clr>
            <a:srgbClr val="FA7B17"/>
          </p15:clr>
        </p15:guide>
        <p15:guide id="3" orient="horz" pos="956">
          <p15:clr>
            <a:srgbClr val="FA7B17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ght left title only">
  <p:cSld name="Blank White_1_1_1_1_1_1_1_2_1_1_2_6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 txBox="1"/>
          <p:nvPr>
            <p:ph type="title"/>
          </p:nvPr>
        </p:nvSpPr>
        <p:spPr>
          <a:xfrm>
            <a:off x="685800" y="507132"/>
            <a:ext cx="7236900" cy="810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pic>
        <p:nvPicPr>
          <p:cNvPr id="50" name="Google Shape;50;p9"/>
          <p:cNvPicPr preferRelativeResize="0"/>
          <p:nvPr/>
        </p:nvPicPr>
        <p:blipFill rotWithShape="1">
          <a:blip r:embed="rId2">
            <a:alphaModFix/>
          </a:blip>
          <a:srcRect b="29" l="0" r="0" t="29"/>
          <a:stretch/>
        </p:blipFill>
        <p:spPr>
          <a:xfrm>
            <a:off x="8183300" y="4690754"/>
            <a:ext cx="705625" cy="2425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432">
          <p15:clr>
            <a:srgbClr val="FA7B17"/>
          </p15:clr>
        </p15:guide>
        <p15:guide id="2" orient="horz" pos="522">
          <p15:clr>
            <a:srgbClr val="FA7B17"/>
          </p15:clr>
        </p15:guide>
        <p15:guide id="3" orient="horz" pos="956">
          <p15:clr>
            <a:srgbClr val="FA7B17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ght center">
  <p:cSld name="Blank White_1_1_1_1_1_1_1_2_1_1_2_7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0"/>
          <p:cNvSpPr txBox="1"/>
          <p:nvPr>
            <p:ph type="title"/>
          </p:nvPr>
        </p:nvSpPr>
        <p:spPr>
          <a:xfrm>
            <a:off x="685800" y="507138"/>
            <a:ext cx="7767000" cy="810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10"/>
          <p:cNvSpPr txBox="1"/>
          <p:nvPr>
            <p:ph idx="1" type="subTitle"/>
          </p:nvPr>
        </p:nvSpPr>
        <p:spPr>
          <a:xfrm>
            <a:off x="685800" y="1518300"/>
            <a:ext cx="7767000" cy="362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nter"/>
              <a:buNone/>
              <a:defRPr>
                <a:latin typeface="Inter"/>
                <a:ea typeface="Inter"/>
                <a:cs typeface="Inter"/>
                <a:sym typeface="Inter"/>
              </a:defRPr>
            </a:lvl1pPr>
            <a:lvl2pPr lvl="1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 algn="ctr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8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pic>
        <p:nvPicPr>
          <p:cNvPr id="54" name="Google Shape;54;p10"/>
          <p:cNvPicPr preferRelativeResize="0"/>
          <p:nvPr/>
        </p:nvPicPr>
        <p:blipFill rotWithShape="1">
          <a:blip r:embed="rId2">
            <a:alphaModFix/>
          </a:blip>
          <a:srcRect b="29" l="0" r="0" t="29"/>
          <a:stretch/>
        </p:blipFill>
        <p:spPr>
          <a:xfrm>
            <a:off x="8183300" y="4690754"/>
            <a:ext cx="705625" cy="2425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432">
          <p15:clr>
            <a:srgbClr val="FA7B17"/>
          </p15:clr>
        </p15:guide>
        <p15:guide id="2" orient="horz" pos="522">
          <p15:clr>
            <a:srgbClr val="FA7B17"/>
          </p15:clr>
        </p15:guide>
        <p15:guide id="3" orient="horz" pos="956">
          <p15:clr>
            <a:srgbClr val="FA7B17"/>
          </p15:clr>
        </p15:guide>
      </p15:sldGuideLst>
    </p:ext>
  </p:extLst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20.xml"/><Relationship Id="rId41" Type="http://schemas.openxmlformats.org/officeDocument/2006/relationships/theme" Target="../theme/theme1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39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16.xml"/><Relationship Id="rId38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"/>
              <a:buNone/>
              <a:defRPr sz="3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Char char="●"/>
              <a:defRPr sz="1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42900" lvl="1" marL="9144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"/>
              <a:buChar char="○"/>
              <a:defRPr sz="1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-342900" lvl="2" marL="13716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"/>
              <a:buChar char="■"/>
              <a:defRPr sz="1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-342900" lvl="3" marL="18288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"/>
              <a:buChar char="●"/>
              <a:defRPr sz="1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-342900" lvl="4" marL="2286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"/>
              <a:buChar char="○"/>
              <a:defRPr sz="1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342900" lvl="5" marL="2743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"/>
              <a:buChar char="■"/>
              <a:defRPr sz="1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-342900" lvl="6" marL="32004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"/>
              <a:buChar char="●"/>
              <a:defRPr sz="1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-342900" lvl="7" marL="36576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"/>
              <a:buChar char="○"/>
              <a:defRPr sz="1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-342900" lvl="8" marL="4114800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800"/>
              <a:buFont typeface="Inter"/>
              <a:buChar char="■"/>
              <a:defRPr sz="1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</p:sldLayoutIdLst>
  <mc:AlternateContent>
    <mc:Choice Requires="p14">
      <p:transition p14:dur="400">
        <p:fade/>
      </p:transition>
    </mc:Choice>
    <mc:Fallback>
      <p:transition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s://www.linkedin.com/in/a-havriushenko/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www.elastic.co/search-labs/blog/domain-specific-generative-ai-pre-training-fine-tuning-rag" TargetMode="External"/><Relationship Id="rId4" Type="http://schemas.openxmlformats.org/officeDocument/2006/relationships/image" Target="../media/image34.png"/><Relationship Id="rId5" Type="http://schemas.openxmlformats.org/officeDocument/2006/relationships/image" Target="../media/image3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www.elastic.co/search-labs/blog/domain-specific-generative-ai-pre-training-fine-tuning-rag" TargetMode="External"/><Relationship Id="rId4" Type="http://schemas.openxmlformats.org/officeDocument/2006/relationships/image" Target="../media/image31.png"/><Relationship Id="rId5" Type="http://schemas.openxmlformats.org/officeDocument/2006/relationships/image" Target="../media/image3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6.gif"/><Relationship Id="rId4" Type="http://schemas.openxmlformats.org/officeDocument/2006/relationships/image" Target="../media/image51.gif"/><Relationship Id="rId9" Type="http://schemas.openxmlformats.org/officeDocument/2006/relationships/image" Target="../media/image43.png"/><Relationship Id="rId5" Type="http://schemas.openxmlformats.org/officeDocument/2006/relationships/image" Target="../media/image54.gif"/><Relationship Id="rId6" Type="http://schemas.openxmlformats.org/officeDocument/2006/relationships/image" Target="../media/image42.png"/><Relationship Id="rId7" Type="http://schemas.openxmlformats.org/officeDocument/2006/relationships/image" Target="../media/image37.png"/><Relationship Id="rId8" Type="http://schemas.openxmlformats.org/officeDocument/2006/relationships/image" Target="../media/image45.png"/><Relationship Id="rId11" Type="http://schemas.openxmlformats.org/officeDocument/2006/relationships/image" Target="../media/image49.png"/><Relationship Id="rId10" Type="http://schemas.openxmlformats.org/officeDocument/2006/relationships/image" Target="../media/image48.png"/><Relationship Id="rId13" Type="http://schemas.openxmlformats.org/officeDocument/2006/relationships/image" Target="../media/image57.png"/><Relationship Id="rId12" Type="http://schemas.openxmlformats.org/officeDocument/2006/relationships/image" Target="../media/image55.png"/><Relationship Id="rId15" Type="http://schemas.openxmlformats.org/officeDocument/2006/relationships/hyperlink" Target="https://www.elastic.co/search-labs/blog/domain-specific-generative-ai-pre-training-fine-tuning-rag" TargetMode="External"/><Relationship Id="rId14" Type="http://schemas.openxmlformats.org/officeDocument/2006/relationships/image" Target="../media/image53.png"/><Relationship Id="rId16" Type="http://schemas.openxmlformats.org/officeDocument/2006/relationships/image" Target="../media/image3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github.com/pyladiesams/intro-RAG-elastic-apr2024/tree/dev/solutions" TargetMode="External"/><Relationship Id="rId4" Type="http://schemas.openxmlformats.org/officeDocument/2006/relationships/hyperlink" Target="https://github.com/elastic/elasticsearch-labs/tree/main/example-apps/chatbot-rag-app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6.png"/><Relationship Id="rId4" Type="http://schemas.openxmlformats.org/officeDocument/2006/relationships/image" Target="../media/image44.png"/><Relationship Id="rId5" Type="http://schemas.openxmlformats.org/officeDocument/2006/relationships/image" Target="../media/image5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3.png"/><Relationship Id="rId4" Type="http://schemas.openxmlformats.org/officeDocument/2006/relationships/hyperlink" Target="https://openai.com/blog/new-and-improved-embedding-model" TargetMode="External"/><Relationship Id="rId5" Type="http://schemas.openxmlformats.org/officeDocument/2006/relationships/hyperlink" Target="https://www.tensorflow.org/text/tutorials/word2vec" TargetMode="External"/><Relationship Id="rId6" Type="http://schemas.openxmlformats.org/officeDocument/2006/relationships/hyperlink" Target="https://api.python.langchain.com/en/latest/embeddings/langchain_community.embeddings.text2vec.Text2vecEmbeddings.html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42"/>
          <p:cNvSpPr txBox="1"/>
          <p:nvPr>
            <p:ph type="title"/>
          </p:nvPr>
        </p:nvSpPr>
        <p:spPr>
          <a:xfrm>
            <a:off x="916044" y="2115025"/>
            <a:ext cx="5212200" cy="523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600"/>
              </a:spcAft>
              <a:buNone/>
            </a:pPr>
            <a:r>
              <a:rPr lang="en"/>
              <a:t>Introduction to RAG</a:t>
            </a:r>
            <a:endParaRPr/>
          </a:p>
        </p:txBody>
      </p:sp>
      <p:sp>
        <p:nvSpPr>
          <p:cNvPr id="186" name="Google Shape;186;p42"/>
          <p:cNvSpPr txBox="1"/>
          <p:nvPr>
            <p:ph idx="1" type="subTitle"/>
          </p:nvPr>
        </p:nvSpPr>
        <p:spPr>
          <a:xfrm>
            <a:off x="916044" y="3360725"/>
            <a:ext cx="5212200" cy="427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lang="en" sz="2000"/>
              <a:t>Anastasiia</a:t>
            </a:r>
            <a:r>
              <a:rPr lang="en" sz="2000"/>
              <a:t> Havriushenko</a:t>
            </a:r>
            <a:endParaRPr sz="2000"/>
          </a:p>
        </p:txBody>
      </p:sp>
      <p:sp>
        <p:nvSpPr>
          <p:cNvPr id="187" name="Google Shape;187;p42"/>
          <p:cNvSpPr txBox="1"/>
          <p:nvPr>
            <p:ph idx="2" type="subTitle"/>
          </p:nvPr>
        </p:nvSpPr>
        <p:spPr>
          <a:xfrm>
            <a:off x="916050" y="3808475"/>
            <a:ext cx="5212200" cy="52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ML </a:t>
            </a:r>
            <a:r>
              <a:rPr lang="en" sz="1400"/>
              <a:t>Engineer</a:t>
            </a:r>
            <a:endParaRPr sz="1400"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400" u="sng">
                <a:solidFill>
                  <a:schemeClr val="hlink"/>
                </a:solidFill>
                <a:hlinkClick r:id="rId3"/>
              </a:rPr>
              <a:t>Keep in touch</a:t>
            </a:r>
            <a:endParaRPr sz="1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51"/>
          <p:cNvSpPr txBox="1"/>
          <p:nvPr>
            <p:ph type="title"/>
          </p:nvPr>
        </p:nvSpPr>
        <p:spPr>
          <a:xfrm>
            <a:off x="447650" y="129750"/>
            <a:ext cx="6811800" cy="919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600"/>
              </a:spcAft>
              <a:buNone/>
            </a:pPr>
            <a:r>
              <a:rPr lang="en"/>
              <a:t>Common LLM </a:t>
            </a:r>
            <a:r>
              <a:rPr lang="en">
                <a:solidFill>
                  <a:schemeClr val="lt1"/>
                </a:solidFill>
              </a:rPr>
              <a:t>c</a:t>
            </a:r>
            <a:r>
              <a:rPr lang="en">
                <a:solidFill>
                  <a:schemeClr val="lt1"/>
                </a:solidFill>
              </a:rPr>
              <a:t>hallenges:</a:t>
            </a:r>
            <a:endParaRPr/>
          </a:p>
        </p:txBody>
      </p:sp>
      <p:sp>
        <p:nvSpPr>
          <p:cNvPr id="248" name="Google Shape;248;p51"/>
          <p:cNvSpPr txBox="1"/>
          <p:nvPr>
            <p:ph idx="1" type="subTitle"/>
          </p:nvPr>
        </p:nvSpPr>
        <p:spPr>
          <a:xfrm>
            <a:off x="2093700" y="1646676"/>
            <a:ext cx="4956600" cy="2179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</a:pPr>
            <a:r>
              <a:rPr lang="en">
                <a:solidFill>
                  <a:schemeClr val="lt1"/>
                </a:solidFill>
              </a:rPr>
              <a:t>Hallucinations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</a:pPr>
            <a:r>
              <a:rPr lang="en">
                <a:solidFill>
                  <a:schemeClr val="lt1"/>
                </a:solidFill>
              </a:rPr>
              <a:t>Lack of domain knowledge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</a:pPr>
            <a:r>
              <a:rPr lang="en"/>
              <a:t>Frozen parametric knowledge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</a:pPr>
            <a:r>
              <a:rPr lang="en">
                <a:solidFill>
                  <a:schemeClr val="lt1"/>
                </a:solidFill>
              </a:rPr>
              <a:t>Privacy concerns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</a:pPr>
            <a:r>
              <a:rPr lang="en"/>
              <a:t>Expensive to (re)train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52"/>
          <p:cNvSpPr txBox="1"/>
          <p:nvPr>
            <p:ph idx="4294967295" type="title"/>
          </p:nvPr>
        </p:nvSpPr>
        <p:spPr>
          <a:xfrm>
            <a:off x="681700" y="333775"/>
            <a:ext cx="7677900" cy="66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chemeClr val="lt1"/>
                </a:solidFill>
              </a:rPr>
              <a:t>Domain Specific Pre-Training for LLMs</a:t>
            </a:r>
            <a:endParaRPr b="1" sz="26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6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600">
              <a:solidFill>
                <a:schemeClr val="lt1"/>
              </a:solidFill>
            </a:endParaRPr>
          </a:p>
        </p:txBody>
      </p:sp>
      <p:sp>
        <p:nvSpPr>
          <p:cNvPr id="254" name="Google Shape;254;p52"/>
          <p:cNvSpPr txBox="1"/>
          <p:nvPr/>
        </p:nvSpPr>
        <p:spPr>
          <a:xfrm>
            <a:off x="6769125" y="4596025"/>
            <a:ext cx="1488900" cy="3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chemeClr val="hlink"/>
                </a:solidFill>
                <a:latin typeface="Inter"/>
                <a:ea typeface="Inter"/>
                <a:cs typeface="Inter"/>
                <a:sym typeface="Inter"/>
                <a:hlinkClick r:id="rId3"/>
              </a:rPr>
              <a:t>More info</a:t>
            </a:r>
            <a:endParaRPr sz="16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255" name="Google Shape;255;p52"/>
          <p:cNvGrpSpPr/>
          <p:nvPr/>
        </p:nvGrpSpPr>
        <p:grpSpPr>
          <a:xfrm>
            <a:off x="1610600" y="1047475"/>
            <a:ext cx="6456974" cy="3408000"/>
            <a:chOff x="1610600" y="895075"/>
            <a:chExt cx="6456974" cy="3408000"/>
          </a:xfrm>
        </p:grpSpPr>
        <p:pic>
          <p:nvPicPr>
            <p:cNvPr id="256" name="Google Shape;256;p52"/>
            <p:cNvPicPr preferRelativeResize="0"/>
            <p:nvPr/>
          </p:nvPicPr>
          <p:blipFill rotWithShape="1">
            <a:blip r:embed="rId4">
              <a:alphaModFix/>
            </a:blip>
            <a:srcRect b="10755" l="3070" r="7929" t="11755"/>
            <a:stretch/>
          </p:blipFill>
          <p:spPr>
            <a:xfrm>
              <a:off x="1610600" y="1140425"/>
              <a:ext cx="6456974" cy="31626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7" name="Google Shape;257;p52"/>
            <p:cNvPicPr preferRelativeResize="0"/>
            <p:nvPr/>
          </p:nvPicPr>
          <p:blipFill rotWithShape="1">
            <a:blip r:embed="rId5">
              <a:alphaModFix/>
            </a:blip>
            <a:srcRect b="0" l="7355" r="24663" t="11047"/>
            <a:stretch/>
          </p:blipFill>
          <p:spPr>
            <a:xfrm>
              <a:off x="3939450" y="895075"/>
              <a:ext cx="1905025" cy="15157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53"/>
          <p:cNvSpPr txBox="1"/>
          <p:nvPr/>
        </p:nvSpPr>
        <p:spPr>
          <a:xfrm>
            <a:off x="6769125" y="4596025"/>
            <a:ext cx="1488900" cy="3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chemeClr val="hlink"/>
                </a:solidFill>
                <a:latin typeface="Inter"/>
                <a:ea typeface="Inter"/>
                <a:cs typeface="Inter"/>
                <a:sym typeface="Inter"/>
                <a:hlinkClick r:id="rId3"/>
              </a:rPr>
              <a:t>More info</a:t>
            </a:r>
            <a:endParaRPr sz="16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63" name="Google Shape;263;p53"/>
          <p:cNvSpPr txBox="1"/>
          <p:nvPr>
            <p:ph idx="4294967295" type="title"/>
          </p:nvPr>
        </p:nvSpPr>
        <p:spPr>
          <a:xfrm>
            <a:off x="681700" y="333775"/>
            <a:ext cx="7677900" cy="66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chemeClr val="lt1"/>
                </a:solidFill>
              </a:rPr>
              <a:t>Domain Specific Fine-Tuning for LLMs</a:t>
            </a:r>
            <a:endParaRPr b="1" sz="26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600">
              <a:solidFill>
                <a:schemeClr val="lt1"/>
              </a:solidFill>
            </a:endParaRPr>
          </a:p>
        </p:txBody>
      </p:sp>
      <p:grpSp>
        <p:nvGrpSpPr>
          <p:cNvPr id="264" name="Google Shape;264;p53"/>
          <p:cNvGrpSpPr/>
          <p:nvPr/>
        </p:nvGrpSpPr>
        <p:grpSpPr>
          <a:xfrm>
            <a:off x="1537049" y="1375700"/>
            <a:ext cx="6488251" cy="3041275"/>
            <a:chOff x="1537049" y="1223300"/>
            <a:chExt cx="6488251" cy="3041275"/>
          </a:xfrm>
        </p:grpSpPr>
        <p:pic>
          <p:nvPicPr>
            <p:cNvPr id="265" name="Google Shape;265;p53"/>
            <p:cNvPicPr preferRelativeResize="0"/>
            <p:nvPr/>
          </p:nvPicPr>
          <p:blipFill rotWithShape="1">
            <a:blip r:embed="rId4">
              <a:alphaModFix/>
            </a:blip>
            <a:srcRect b="10960" l="2496" r="0" t="7791"/>
            <a:stretch/>
          </p:blipFill>
          <p:spPr>
            <a:xfrm>
              <a:off x="1537049" y="1223300"/>
              <a:ext cx="6488251" cy="30412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6" name="Google Shape;266;p53"/>
            <p:cNvPicPr preferRelativeResize="0"/>
            <p:nvPr/>
          </p:nvPicPr>
          <p:blipFill rotWithShape="1">
            <a:blip r:embed="rId5">
              <a:alphaModFix/>
            </a:blip>
            <a:srcRect b="0" l="26239" r="24658" t="16548"/>
            <a:stretch/>
          </p:blipFill>
          <p:spPr>
            <a:xfrm>
              <a:off x="1764925" y="1367225"/>
              <a:ext cx="1111250" cy="11485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54"/>
          <p:cNvSpPr/>
          <p:nvPr/>
        </p:nvSpPr>
        <p:spPr>
          <a:xfrm>
            <a:off x="327175" y="2728575"/>
            <a:ext cx="4244700" cy="21648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72" name="Google Shape;272;p54"/>
          <p:cNvSpPr txBox="1"/>
          <p:nvPr>
            <p:ph type="title"/>
          </p:nvPr>
        </p:nvSpPr>
        <p:spPr>
          <a:xfrm>
            <a:off x="688500" y="309269"/>
            <a:ext cx="7767000" cy="452400"/>
          </a:xfrm>
          <a:prstGeom prst="rect">
            <a:avLst/>
          </a:prstGeom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RAG Elastic workflow</a:t>
            </a:r>
            <a:endParaRPr>
              <a:latin typeface="Inter Medium"/>
              <a:ea typeface="Inter Medium"/>
              <a:cs typeface="Inter Medium"/>
              <a:sym typeface="Inter Medium"/>
            </a:endParaRPr>
          </a:p>
        </p:txBody>
      </p:sp>
      <p:pic>
        <p:nvPicPr>
          <p:cNvPr id="273" name="Google Shape;273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84249" y="3047225"/>
            <a:ext cx="482950" cy="67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2275" y="1474838"/>
            <a:ext cx="1031738" cy="671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54"/>
          <p:cNvSpPr/>
          <p:nvPr/>
        </p:nvSpPr>
        <p:spPr>
          <a:xfrm>
            <a:off x="2853055" y="1388755"/>
            <a:ext cx="1785600" cy="955200"/>
          </a:xfrm>
          <a:prstGeom prst="roundRect">
            <a:avLst>
              <a:gd fmla="val 13318" name="adj"/>
            </a:avLst>
          </a:prstGeom>
          <a:solidFill>
            <a:schemeClr val="lt2"/>
          </a:solidFill>
          <a:ln cap="flat" cmpd="sng" w="19050">
            <a:solidFill>
              <a:srgbClr val="20377D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1212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276" name="Google Shape;276;p54"/>
          <p:cNvCxnSpPr/>
          <p:nvPr/>
        </p:nvCxnSpPr>
        <p:spPr>
          <a:xfrm>
            <a:off x="2853055" y="1866355"/>
            <a:ext cx="17856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277" name="Google Shape;277;p54"/>
          <p:cNvSpPr txBox="1"/>
          <p:nvPr/>
        </p:nvSpPr>
        <p:spPr>
          <a:xfrm>
            <a:off x="7792150" y="1548600"/>
            <a:ext cx="1428000" cy="5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The Right Answer</a:t>
            </a:r>
            <a:endParaRPr b="1" sz="14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78" name="Google Shape;278;p54"/>
          <p:cNvSpPr txBox="1"/>
          <p:nvPr/>
        </p:nvSpPr>
        <p:spPr>
          <a:xfrm>
            <a:off x="5709638" y="2420775"/>
            <a:ext cx="1428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FFFFFF"/>
                </a:solidFill>
              </a:rPr>
              <a:t>GAI / LLM</a:t>
            </a:r>
            <a:endParaRPr b="1" sz="1400">
              <a:solidFill>
                <a:srgbClr val="FFFFFF"/>
              </a:solidFill>
            </a:endParaRPr>
          </a:p>
        </p:txBody>
      </p:sp>
      <p:sp>
        <p:nvSpPr>
          <p:cNvPr id="279" name="Google Shape;279;p54"/>
          <p:cNvSpPr txBox="1"/>
          <p:nvPr/>
        </p:nvSpPr>
        <p:spPr>
          <a:xfrm>
            <a:off x="462272" y="1388747"/>
            <a:ext cx="1500000" cy="20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rPr>
              <a:t>Your Question</a:t>
            </a:r>
            <a:endParaRPr sz="900">
              <a:solidFill>
                <a:schemeClr val="accent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pic>
        <p:nvPicPr>
          <p:cNvPr id="280" name="Google Shape;280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62194" y="1498163"/>
            <a:ext cx="671000" cy="67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21150" y="1498150"/>
            <a:ext cx="671000" cy="67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3499150" y="2396875"/>
            <a:ext cx="570750" cy="671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54"/>
          <p:cNvSpPr txBox="1"/>
          <p:nvPr/>
        </p:nvSpPr>
        <p:spPr>
          <a:xfrm>
            <a:off x="3029794" y="1761981"/>
            <a:ext cx="1500000" cy="20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solidFill>
                  <a:srgbClr val="FFFFFF"/>
                </a:solidFill>
                <a:highlight>
                  <a:schemeClr val="lt2"/>
                </a:highlight>
                <a:latin typeface="Inter"/>
                <a:ea typeface="Inter"/>
                <a:cs typeface="Inter"/>
                <a:sym typeface="Inter"/>
              </a:rPr>
              <a:t>+</a:t>
            </a:r>
            <a:endParaRPr sz="2900">
              <a:solidFill>
                <a:srgbClr val="FFFFFF"/>
              </a:solidFill>
              <a:highlight>
                <a:schemeClr val="lt2"/>
              </a:highlight>
            </a:endParaRPr>
          </a:p>
        </p:txBody>
      </p:sp>
      <p:pic>
        <p:nvPicPr>
          <p:cNvPr id="284" name="Google Shape;284;p5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08883" y="1435481"/>
            <a:ext cx="650400" cy="650100"/>
          </a:xfrm>
          <a:prstGeom prst="ellipse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771525" rotWithShape="0" algn="bl" dir="5400000" dist="19050">
              <a:srgbClr val="000000">
                <a:alpha val="60000"/>
              </a:srgbClr>
            </a:outerShdw>
          </a:effectLst>
        </p:spPr>
      </p:pic>
      <p:sp>
        <p:nvSpPr>
          <p:cNvPr id="285" name="Google Shape;285;p54"/>
          <p:cNvSpPr/>
          <p:nvPr/>
        </p:nvSpPr>
        <p:spPr>
          <a:xfrm>
            <a:off x="5867970" y="1504961"/>
            <a:ext cx="531900" cy="542400"/>
          </a:xfrm>
          <a:prstGeom prst="ellipse">
            <a:avLst/>
          </a:prstGeom>
          <a:solidFill>
            <a:srgbClr val="000000"/>
          </a:solidFill>
          <a:ln>
            <a:noFill/>
          </a:ln>
          <a:effectLst>
            <a:outerShdw blurRad="771525" rotWithShape="0" algn="bl" dir="5400000" dist="19050">
              <a:srgbClr val="000000">
                <a:alpha val="60000"/>
              </a:srgbClr>
            </a:outerShdw>
          </a:effectLst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54"/>
          <p:cNvSpPr/>
          <p:nvPr/>
        </p:nvSpPr>
        <p:spPr>
          <a:xfrm>
            <a:off x="523200" y="3165525"/>
            <a:ext cx="2465700" cy="434400"/>
          </a:xfrm>
          <a:prstGeom prst="roundRect">
            <a:avLst>
              <a:gd fmla="val 13318" name="adj"/>
            </a:avLst>
          </a:prstGeom>
          <a:solidFill>
            <a:schemeClr val="lt2"/>
          </a:solidFill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54"/>
          <p:cNvSpPr txBox="1"/>
          <p:nvPr/>
        </p:nvSpPr>
        <p:spPr>
          <a:xfrm>
            <a:off x="651053" y="3267230"/>
            <a:ext cx="22239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25" lIns="45725" spcFirstLastPara="1" rIns="45725" wrap="square" tIns="457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Your Business’s Data</a:t>
            </a:r>
            <a:endParaRPr sz="1200">
              <a:solidFill>
                <a:srgbClr val="FFFFFF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288" name="Google Shape;288;p54"/>
          <p:cNvSpPr/>
          <p:nvPr/>
        </p:nvSpPr>
        <p:spPr>
          <a:xfrm>
            <a:off x="3655183" y="2402296"/>
            <a:ext cx="238800" cy="206400"/>
          </a:xfrm>
          <a:prstGeom prst="triangle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54"/>
          <p:cNvSpPr/>
          <p:nvPr/>
        </p:nvSpPr>
        <p:spPr>
          <a:xfrm rot="5400000">
            <a:off x="2666658" y="1707146"/>
            <a:ext cx="238800" cy="206400"/>
          </a:xfrm>
          <a:prstGeom prst="triangle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54"/>
          <p:cNvSpPr/>
          <p:nvPr/>
        </p:nvSpPr>
        <p:spPr>
          <a:xfrm rot="5400000">
            <a:off x="5362733" y="1730459"/>
            <a:ext cx="238800" cy="206400"/>
          </a:xfrm>
          <a:prstGeom prst="triangle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54"/>
          <p:cNvSpPr/>
          <p:nvPr/>
        </p:nvSpPr>
        <p:spPr>
          <a:xfrm rot="5400000">
            <a:off x="7775958" y="1730459"/>
            <a:ext cx="238800" cy="206400"/>
          </a:xfrm>
          <a:prstGeom prst="triangle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54"/>
          <p:cNvSpPr txBox="1"/>
          <p:nvPr/>
        </p:nvSpPr>
        <p:spPr>
          <a:xfrm>
            <a:off x="2995931" y="1557611"/>
            <a:ext cx="1500000" cy="20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rPr>
              <a:t>Your Question</a:t>
            </a:r>
            <a:endParaRPr sz="900">
              <a:solidFill>
                <a:schemeClr val="accent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293" name="Google Shape;293;p54"/>
          <p:cNvSpPr txBox="1"/>
          <p:nvPr/>
        </p:nvSpPr>
        <p:spPr>
          <a:xfrm>
            <a:off x="2995931" y="2022404"/>
            <a:ext cx="1500000" cy="20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Context Window</a:t>
            </a:r>
            <a:endParaRPr sz="900">
              <a:solidFill>
                <a:srgbClr val="FFFFFF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pic>
        <p:nvPicPr>
          <p:cNvPr id="294" name="Google Shape;294;p54"/>
          <p:cNvPicPr preferRelativeResize="0"/>
          <p:nvPr/>
        </p:nvPicPr>
        <p:blipFill rotWithShape="1">
          <a:blip r:embed="rId7">
            <a:alphaModFix/>
          </a:blip>
          <a:srcRect b="30454" l="7562" r="25215" t="0"/>
          <a:stretch/>
        </p:blipFill>
        <p:spPr>
          <a:xfrm>
            <a:off x="820088" y="4021907"/>
            <a:ext cx="482953" cy="5148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54"/>
          <p:cNvPicPr preferRelativeResize="0"/>
          <p:nvPr/>
        </p:nvPicPr>
        <p:blipFill rotWithShape="1">
          <a:blip r:embed="rId8">
            <a:alphaModFix/>
          </a:blip>
          <a:srcRect b="0" l="36386" r="0" t="50687"/>
          <a:stretch/>
        </p:blipFill>
        <p:spPr>
          <a:xfrm>
            <a:off x="1519211" y="4111920"/>
            <a:ext cx="468150" cy="3348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54"/>
          <p:cNvPicPr preferRelativeResize="0"/>
          <p:nvPr/>
        </p:nvPicPr>
        <p:blipFill rotWithShape="1">
          <a:blip r:embed="rId9">
            <a:alphaModFix/>
          </a:blip>
          <a:srcRect b="27214" l="7551" r="29987" t="0"/>
          <a:stretch/>
        </p:blipFill>
        <p:spPr>
          <a:xfrm>
            <a:off x="2203531" y="4041807"/>
            <a:ext cx="530806" cy="5324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5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929725" y="3656125"/>
            <a:ext cx="1663201" cy="32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54"/>
          <p:cNvPicPr preferRelativeResize="0"/>
          <p:nvPr/>
        </p:nvPicPr>
        <p:blipFill rotWithShape="1">
          <a:blip r:embed="rId11">
            <a:alphaModFix/>
          </a:blip>
          <a:srcRect b="35061" l="3235" r="14649" t="30482"/>
          <a:stretch/>
        </p:blipFill>
        <p:spPr>
          <a:xfrm>
            <a:off x="327170" y="1617888"/>
            <a:ext cx="1785599" cy="3849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54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406848" y="2992242"/>
            <a:ext cx="755376" cy="75165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0" name="Google Shape;300;p54"/>
          <p:cNvGrpSpPr/>
          <p:nvPr/>
        </p:nvGrpSpPr>
        <p:grpSpPr>
          <a:xfrm>
            <a:off x="6298144" y="1136192"/>
            <a:ext cx="755375" cy="755119"/>
            <a:chOff x="659300" y="3294750"/>
            <a:chExt cx="2563200" cy="2563200"/>
          </a:xfrm>
        </p:grpSpPr>
        <p:pic>
          <p:nvPicPr>
            <p:cNvPr id="301" name="Google Shape;301;p5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59300" y="3294750"/>
              <a:ext cx="2563200" cy="2563200"/>
            </a:xfrm>
            <a:prstGeom prst="ellipse">
              <a:avLst/>
            </a:prstGeom>
            <a:noFill/>
            <a:ln cap="flat" cmpd="sng" w="2857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771525" rotWithShape="0" algn="bl" dir="5400000" dist="19050">
                <a:srgbClr val="000000">
                  <a:alpha val="60000"/>
                </a:srgbClr>
              </a:outerShdw>
            </a:effectLst>
          </p:spPr>
        </p:pic>
        <p:sp>
          <p:nvSpPr>
            <p:cNvPr id="302" name="Google Shape;302;p54"/>
            <p:cNvSpPr/>
            <p:nvPr/>
          </p:nvSpPr>
          <p:spPr>
            <a:xfrm>
              <a:off x="826700" y="3480825"/>
              <a:ext cx="2149800" cy="21498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303" name="Google Shape;303;p54"/>
            <p:cNvPicPr preferRelativeResize="0"/>
            <p:nvPr/>
          </p:nvPicPr>
          <p:blipFill rotWithShape="1">
            <a:blip r:embed="rId13">
              <a:alphaModFix/>
            </a:blip>
            <a:srcRect b="0" l="0" r="70788" t="0"/>
            <a:stretch/>
          </p:blipFill>
          <p:spPr>
            <a:xfrm>
              <a:off x="911998" y="3640014"/>
              <a:ext cx="2057813" cy="187267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04" name="Google Shape;304;p5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88275" y="1414884"/>
            <a:ext cx="671100" cy="670800"/>
          </a:xfrm>
          <a:prstGeom prst="ellipse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771525" rotWithShape="0" algn="bl" dir="5400000" dist="19050">
              <a:srgbClr val="000000">
                <a:alpha val="60000"/>
              </a:srgbClr>
            </a:outerShdw>
          </a:effectLst>
        </p:spPr>
      </p:pic>
      <p:sp>
        <p:nvSpPr>
          <p:cNvPr id="305" name="Google Shape;305;p54"/>
          <p:cNvSpPr/>
          <p:nvPr/>
        </p:nvSpPr>
        <p:spPr>
          <a:xfrm>
            <a:off x="5867970" y="1504961"/>
            <a:ext cx="531900" cy="542400"/>
          </a:xfrm>
          <a:prstGeom prst="ellipse">
            <a:avLst/>
          </a:prstGeom>
          <a:solidFill>
            <a:srgbClr val="000000"/>
          </a:solidFill>
          <a:ln>
            <a:noFill/>
          </a:ln>
          <a:effectLst>
            <a:outerShdw blurRad="771525" rotWithShape="0" algn="bl" dir="5400000" dist="19050">
              <a:srgbClr val="000000">
                <a:alpha val="60000"/>
              </a:srgbClr>
            </a:outerShdw>
          </a:effectLst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6" name="Google Shape;306;p54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5966976" y="1590199"/>
            <a:ext cx="334097" cy="340591"/>
          </a:xfrm>
          <a:prstGeom prst="rect">
            <a:avLst/>
          </a:prstGeom>
          <a:noFill/>
          <a:ln>
            <a:noFill/>
          </a:ln>
          <a:effectLst>
            <a:outerShdw blurRad="771525" rotWithShape="0" algn="bl" dir="5400000" dist="19050">
              <a:srgbClr val="000000">
                <a:alpha val="60000"/>
              </a:srgbClr>
            </a:outerShdw>
          </a:effectLst>
        </p:spPr>
      </p:pic>
      <p:pic>
        <p:nvPicPr>
          <p:cNvPr id="307" name="Google Shape;307;p5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01776" y="1699959"/>
            <a:ext cx="650100" cy="650100"/>
          </a:xfrm>
          <a:prstGeom prst="ellipse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771525" rotWithShape="0" algn="bl" dir="5400000" dist="19050">
              <a:srgbClr val="000000">
                <a:alpha val="60000"/>
              </a:srgbClr>
            </a:outerShdw>
          </a:effectLst>
        </p:spPr>
      </p:pic>
      <p:sp>
        <p:nvSpPr>
          <p:cNvPr id="308" name="Google Shape;308;p54"/>
          <p:cNvSpPr txBox="1"/>
          <p:nvPr/>
        </p:nvSpPr>
        <p:spPr>
          <a:xfrm>
            <a:off x="683875" y="4579150"/>
            <a:ext cx="7554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rPr>
              <a:t>documents</a:t>
            </a:r>
            <a:endParaRPr sz="700">
              <a:solidFill>
                <a:schemeClr val="lt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309" name="Google Shape;309;p54"/>
          <p:cNvSpPr txBox="1"/>
          <p:nvPr/>
        </p:nvSpPr>
        <p:spPr>
          <a:xfrm>
            <a:off x="1383625" y="4579150"/>
            <a:ext cx="7554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rPr>
              <a:t>images</a:t>
            </a:r>
            <a:endParaRPr sz="700">
              <a:solidFill>
                <a:schemeClr val="lt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310" name="Google Shape;310;p54"/>
          <p:cNvSpPr txBox="1"/>
          <p:nvPr/>
        </p:nvSpPr>
        <p:spPr>
          <a:xfrm>
            <a:off x="2091238" y="4579150"/>
            <a:ext cx="7554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rPr>
              <a:t>audio</a:t>
            </a:r>
            <a:endParaRPr sz="700">
              <a:solidFill>
                <a:schemeClr val="lt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311" name="Google Shape;311;p54"/>
          <p:cNvSpPr txBox="1"/>
          <p:nvPr/>
        </p:nvSpPr>
        <p:spPr>
          <a:xfrm>
            <a:off x="6769125" y="4596025"/>
            <a:ext cx="1488900" cy="3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chemeClr val="hlink"/>
                </a:solidFill>
                <a:latin typeface="Inter"/>
                <a:ea typeface="Inter"/>
                <a:cs typeface="Inter"/>
                <a:sym typeface="Inter"/>
                <a:hlinkClick r:id="rId15"/>
              </a:rPr>
              <a:t>More info</a:t>
            </a:r>
            <a:endParaRPr sz="16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12" name="Google Shape;312;p54"/>
          <p:cNvSpPr txBox="1"/>
          <p:nvPr/>
        </p:nvSpPr>
        <p:spPr>
          <a:xfrm>
            <a:off x="2997700" y="4309500"/>
            <a:ext cx="1428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</a:rPr>
              <a:t>Retriever</a:t>
            </a:r>
            <a:endParaRPr b="1" sz="1800">
              <a:solidFill>
                <a:srgbClr val="FFFFFF"/>
              </a:solidFill>
            </a:endParaRPr>
          </a:p>
        </p:txBody>
      </p:sp>
      <p:sp>
        <p:nvSpPr>
          <p:cNvPr id="313" name="Google Shape;313;p54"/>
          <p:cNvSpPr txBox="1"/>
          <p:nvPr/>
        </p:nvSpPr>
        <p:spPr>
          <a:xfrm>
            <a:off x="6543075" y="2842125"/>
            <a:ext cx="2038200" cy="3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Pretrained on open data</a:t>
            </a:r>
            <a:endParaRPr sz="12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314" name="Google Shape;314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5400000">
            <a:off x="6147150" y="2726587"/>
            <a:ext cx="646425" cy="67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54"/>
          <p:cNvPicPr preferRelativeResize="0"/>
          <p:nvPr/>
        </p:nvPicPr>
        <p:blipFill rotWithShape="1">
          <a:blip r:embed="rId16">
            <a:alphaModFix/>
          </a:blip>
          <a:srcRect b="10959" l="2496" r="73309" t="56518"/>
          <a:stretch/>
        </p:blipFill>
        <p:spPr>
          <a:xfrm>
            <a:off x="5665399" y="3218550"/>
            <a:ext cx="1609925" cy="121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55"/>
          <p:cNvSpPr txBox="1"/>
          <p:nvPr>
            <p:ph type="title"/>
          </p:nvPr>
        </p:nvSpPr>
        <p:spPr>
          <a:xfrm>
            <a:off x="571499" y="1614450"/>
            <a:ext cx="2564400" cy="1914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RAG architecture</a:t>
            </a:r>
            <a:endParaRPr/>
          </a:p>
        </p:txBody>
      </p:sp>
      <p:pic>
        <p:nvPicPr>
          <p:cNvPr id="321" name="Google Shape;321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91325" y="375375"/>
            <a:ext cx="4376899" cy="4503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56"/>
          <p:cNvSpPr txBox="1"/>
          <p:nvPr/>
        </p:nvSpPr>
        <p:spPr>
          <a:xfrm>
            <a:off x="1714500" y="1805250"/>
            <a:ext cx="3438000" cy="153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lt1"/>
                </a:solidFill>
              </a:rPr>
              <a:t>Demo</a:t>
            </a:r>
            <a:endParaRPr sz="3600">
              <a:solidFill>
                <a:schemeClr val="lt1"/>
              </a:solidFill>
            </a:endParaRPr>
          </a:p>
        </p:txBody>
      </p:sp>
      <p:sp>
        <p:nvSpPr>
          <p:cNvPr id="327" name="Google Shape;327;p56"/>
          <p:cNvSpPr txBox="1"/>
          <p:nvPr/>
        </p:nvSpPr>
        <p:spPr>
          <a:xfrm>
            <a:off x="1714500" y="2996225"/>
            <a:ext cx="2043600" cy="6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latin typeface="Inter"/>
                <a:ea typeface="Inter"/>
                <a:cs typeface="Inter"/>
                <a:sym typeface="Inter"/>
                <a:hlinkClick r:id="rId3"/>
              </a:rPr>
              <a:t>Link code</a:t>
            </a:r>
            <a:endParaRPr sz="18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latin typeface="Inter"/>
                <a:ea typeface="Inter"/>
                <a:cs typeface="Inter"/>
                <a:sym typeface="Inter"/>
                <a:hlinkClick r:id="rId4"/>
              </a:rPr>
              <a:t>Link app</a:t>
            </a:r>
            <a:endParaRPr sz="18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57"/>
          <p:cNvSpPr txBox="1"/>
          <p:nvPr>
            <p:ph type="title"/>
          </p:nvPr>
        </p:nvSpPr>
        <p:spPr>
          <a:xfrm>
            <a:off x="685800" y="354750"/>
            <a:ext cx="7349700" cy="449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Resources for developers</a:t>
            </a:r>
            <a:endParaRPr b="1" sz="2400"/>
          </a:p>
        </p:txBody>
      </p:sp>
      <p:sp>
        <p:nvSpPr>
          <p:cNvPr id="333" name="Google Shape;333;p57"/>
          <p:cNvSpPr txBox="1"/>
          <p:nvPr>
            <p:ph type="title"/>
          </p:nvPr>
        </p:nvSpPr>
        <p:spPr>
          <a:xfrm>
            <a:off x="6000050" y="1848618"/>
            <a:ext cx="1437900" cy="1284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lang="en" sz="1400"/>
              <a:t>Generative AI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ML Research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lang="en" sz="1400"/>
              <a:t>Vector Search</a:t>
            </a:r>
            <a:br>
              <a:rPr lang="en" sz="1400"/>
            </a:br>
            <a:r>
              <a:rPr lang="en" sz="1400"/>
              <a:t>How-Tos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lang="en" sz="1400"/>
              <a:t>Integrations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Lucene</a:t>
            </a:r>
            <a:endParaRPr sz="1400"/>
          </a:p>
        </p:txBody>
      </p:sp>
      <p:sp>
        <p:nvSpPr>
          <p:cNvPr id="334" name="Google Shape;334;p57"/>
          <p:cNvSpPr txBox="1"/>
          <p:nvPr/>
        </p:nvSpPr>
        <p:spPr>
          <a:xfrm>
            <a:off x="1995725" y="821425"/>
            <a:ext cx="20916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CBCBC"/>
                </a:solidFill>
                <a:latin typeface="Roboto Mono"/>
                <a:ea typeface="Roboto Mono"/>
                <a:cs typeface="Roboto Mono"/>
                <a:sym typeface="Roboto Mono"/>
              </a:rPr>
              <a:t>elastic.co/</a:t>
            </a:r>
            <a:r>
              <a:rPr b="1" lang="en" sz="9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search-labs</a:t>
            </a:r>
            <a:endParaRPr b="1" sz="9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35" name="Google Shape;335;p57"/>
          <p:cNvSpPr txBox="1"/>
          <p:nvPr/>
        </p:nvSpPr>
        <p:spPr>
          <a:xfrm>
            <a:off x="4078500" y="821425"/>
            <a:ext cx="34353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CBCBC"/>
                </a:solidFill>
                <a:latin typeface="Roboto Mono"/>
                <a:ea typeface="Roboto Mono"/>
                <a:cs typeface="Roboto Mono"/>
                <a:sym typeface="Roboto Mono"/>
              </a:rPr>
              <a:t>github.com/elastic/</a:t>
            </a:r>
            <a:r>
              <a:rPr b="1" lang="en" sz="900">
                <a:solidFill>
                  <a:schemeClr val="accent6"/>
                </a:solidFill>
                <a:latin typeface="Roboto Mono"/>
                <a:ea typeface="Roboto Mono"/>
                <a:cs typeface="Roboto Mono"/>
                <a:sym typeface="Roboto Mono"/>
              </a:rPr>
              <a:t>elasticsearch-labs</a:t>
            </a:r>
            <a:endParaRPr b="1" sz="900">
              <a:solidFill>
                <a:schemeClr val="accent6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36" name="Google Shape;336;p57"/>
          <p:cNvPicPr preferRelativeResize="0"/>
          <p:nvPr/>
        </p:nvPicPr>
        <p:blipFill rotWithShape="1">
          <a:blip r:embed="rId3">
            <a:alphaModFix/>
          </a:blip>
          <a:srcRect b="556" l="0" r="0" t="0"/>
          <a:stretch/>
        </p:blipFill>
        <p:spPr>
          <a:xfrm>
            <a:off x="4083460" y="1238475"/>
            <a:ext cx="1767166" cy="3718376"/>
          </a:xfrm>
          <a:prstGeom prst="rect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337" name="Google Shape;337;p57"/>
          <p:cNvGrpSpPr/>
          <p:nvPr/>
        </p:nvGrpSpPr>
        <p:grpSpPr>
          <a:xfrm rot="1686440">
            <a:off x="7917247" y="80204"/>
            <a:ext cx="745448" cy="657199"/>
            <a:chOff x="383323" y="574596"/>
            <a:chExt cx="1541700" cy="1359187"/>
          </a:xfrm>
        </p:grpSpPr>
        <p:sp>
          <p:nvSpPr>
            <p:cNvPr id="338" name="Google Shape;338;p57"/>
            <p:cNvSpPr/>
            <p:nvPr/>
          </p:nvSpPr>
          <p:spPr>
            <a:xfrm rot="-900286">
              <a:off x="643207" y="741461"/>
              <a:ext cx="1071845" cy="1071845"/>
            </a:xfrm>
            <a:prstGeom prst="ellipse">
              <a:avLst/>
            </a:prstGeom>
            <a:noFill/>
            <a:ln cap="flat" cmpd="sng" w="2857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700"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339" name="Google Shape;339;p57"/>
            <p:cNvSpPr txBox="1"/>
            <p:nvPr/>
          </p:nvSpPr>
          <p:spPr>
            <a:xfrm rot="-2169406">
              <a:off x="397304" y="968957"/>
              <a:ext cx="1513737" cy="54117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25" lIns="45725" spcFirstLastPara="1" rIns="45725" wrap="square" tIns="4572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" sz="1100">
                  <a:solidFill>
                    <a:schemeClr val="accent5"/>
                  </a:solidFill>
                </a:rPr>
                <a:t>New!</a:t>
              </a:r>
              <a:endParaRPr b="1" i="1" sz="1100">
                <a:solidFill>
                  <a:schemeClr val="accent5"/>
                </a:solidFill>
              </a:endParaRPr>
            </a:p>
          </p:txBody>
        </p:sp>
        <p:cxnSp>
          <p:nvCxnSpPr>
            <p:cNvPr id="340" name="Google Shape;340;p57"/>
            <p:cNvCxnSpPr/>
            <p:nvPr/>
          </p:nvCxnSpPr>
          <p:spPr>
            <a:xfrm flipH="1" rot="9114036">
              <a:off x="573200" y="1047564"/>
              <a:ext cx="977065" cy="161859"/>
            </a:xfrm>
            <a:prstGeom prst="straightConnector1">
              <a:avLst/>
            </a:prstGeom>
            <a:noFill/>
            <a:ln cap="flat" cmpd="sng" w="2857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41" name="Google Shape;341;p57"/>
            <p:cNvCxnSpPr/>
            <p:nvPr/>
          </p:nvCxnSpPr>
          <p:spPr>
            <a:xfrm flipH="1" rot="9113539">
              <a:off x="822910" y="1373241"/>
              <a:ext cx="976800" cy="161594"/>
            </a:xfrm>
            <a:prstGeom prst="straightConnector1">
              <a:avLst/>
            </a:prstGeom>
            <a:noFill/>
            <a:ln cap="flat" cmpd="sng" w="2857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pic>
        <p:nvPicPr>
          <p:cNvPr id="342" name="Google Shape;342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23949" y="3189676"/>
            <a:ext cx="1767175" cy="1767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57"/>
          <p:cNvPicPr preferRelativeResize="0"/>
          <p:nvPr/>
        </p:nvPicPr>
        <p:blipFill rotWithShape="1">
          <a:blip r:embed="rId5">
            <a:alphaModFix/>
          </a:blip>
          <a:srcRect b="7885" l="0" r="0" t="0"/>
          <a:stretch/>
        </p:blipFill>
        <p:spPr>
          <a:xfrm>
            <a:off x="850926" y="1238478"/>
            <a:ext cx="3049301" cy="3718373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8"/>
          <p:cNvSpPr txBox="1"/>
          <p:nvPr/>
        </p:nvSpPr>
        <p:spPr>
          <a:xfrm>
            <a:off x="1480700" y="1805250"/>
            <a:ext cx="3438000" cy="153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lt1"/>
                </a:solidFill>
              </a:rPr>
              <a:t>Thank you!</a:t>
            </a:r>
            <a:endParaRPr sz="36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lt1"/>
                </a:solidFill>
              </a:rPr>
              <a:t>Questions?</a:t>
            </a:r>
            <a:endParaRPr sz="36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43"/>
          <p:cNvSpPr txBox="1"/>
          <p:nvPr>
            <p:ph type="title"/>
          </p:nvPr>
        </p:nvSpPr>
        <p:spPr>
          <a:xfrm>
            <a:off x="647400" y="400825"/>
            <a:ext cx="4846500" cy="852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</a:t>
            </a:r>
            <a:endParaRPr/>
          </a:p>
        </p:txBody>
      </p:sp>
      <p:sp>
        <p:nvSpPr>
          <p:cNvPr id="193" name="Google Shape;193;p43"/>
          <p:cNvSpPr txBox="1"/>
          <p:nvPr>
            <p:ph idx="4294967295" type="body"/>
          </p:nvPr>
        </p:nvSpPr>
        <p:spPr>
          <a:xfrm>
            <a:off x="552150" y="1559825"/>
            <a:ext cx="6346500" cy="259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AutoNum type="arabicPeriod"/>
            </a:pPr>
            <a:r>
              <a:rPr lang="en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Text</a:t>
            </a:r>
            <a:r>
              <a:rPr lang="en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embeddings</a:t>
            </a:r>
            <a:r>
              <a:rPr lang="en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AutoNum type="arabicPeriod"/>
            </a:pPr>
            <a:r>
              <a:rPr lang="en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LLM </a:t>
            </a:r>
            <a:r>
              <a:rPr lang="en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basics</a:t>
            </a: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AutoNum type="arabicPeriod"/>
            </a:pPr>
            <a:r>
              <a:rPr lang="en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RAG architecture</a:t>
            </a: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AutoNum type="arabicPeriod"/>
            </a:pPr>
            <a:r>
              <a:rPr lang="en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Demo</a:t>
            </a: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44"/>
          <p:cNvSpPr txBox="1"/>
          <p:nvPr>
            <p:ph idx="4294967295" type="title"/>
          </p:nvPr>
        </p:nvSpPr>
        <p:spPr>
          <a:xfrm>
            <a:off x="685800" y="507132"/>
            <a:ext cx="7236900" cy="81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">
                <a:solidFill>
                  <a:schemeClr val="lt1"/>
                </a:solidFill>
              </a:rPr>
              <a:t>Vector</a:t>
            </a:r>
            <a:r>
              <a:rPr lang="en">
                <a:solidFill>
                  <a:schemeClr val="lt1"/>
                </a:solidFill>
              </a:rPr>
              <a:t> embeddings</a:t>
            </a:r>
            <a:endParaRPr/>
          </a:p>
        </p:txBody>
      </p:sp>
      <p:grpSp>
        <p:nvGrpSpPr>
          <p:cNvPr id="199" name="Google Shape;199;p44"/>
          <p:cNvGrpSpPr/>
          <p:nvPr/>
        </p:nvGrpSpPr>
        <p:grpSpPr>
          <a:xfrm>
            <a:off x="741450" y="1814086"/>
            <a:ext cx="7661100" cy="1849500"/>
            <a:chOff x="360450" y="1814086"/>
            <a:chExt cx="7661100" cy="1849500"/>
          </a:xfrm>
        </p:grpSpPr>
        <p:pic>
          <p:nvPicPr>
            <p:cNvPr id="200" name="Google Shape;200;p4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60450" y="1814086"/>
              <a:ext cx="7661100" cy="18495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</p:pic>
        <p:sp>
          <p:nvSpPr>
            <p:cNvPr id="201" name="Google Shape;201;p44"/>
            <p:cNvSpPr txBox="1"/>
            <p:nvPr/>
          </p:nvSpPr>
          <p:spPr>
            <a:xfrm>
              <a:off x="5740550" y="3212375"/>
              <a:ext cx="2182200" cy="45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</a:rPr>
                <a:t>embedding</a:t>
              </a: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202" name="Google Shape;202;p44"/>
          <p:cNvSpPr txBox="1"/>
          <p:nvPr/>
        </p:nvSpPr>
        <p:spPr>
          <a:xfrm>
            <a:off x="8303750" y="4152050"/>
            <a:ext cx="987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616161"/>
                </a:solidFill>
              </a:rPr>
              <a:t>Image: </a:t>
            </a:r>
            <a:r>
              <a:rPr lang="en" sz="800" u="sng">
                <a:solidFill>
                  <a:srgbClr val="616161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OpenAI</a:t>
            </a:r>
            <a:endParaRPr sz="800">
              <a:solidFill>
                <a:srgbClr val="616161"/>
              </a:solidFill>
            </a:endParaRPr>
          </a:p>
        </p:txBody>
      </p:sp>
      <p:sp>
        <p:nvSpPr>
          <p:cNvPr id="203" name="Google Shape;203;p44"/>
          <p:cNvSpPr txBox="1"/>
          <p:nvPr/>
        </p:nvSpPr>
        <p:spPr>
          <a:xfrm>
            <a:off x="1965650" y="3870625"/>
            <a:ext cx="62691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Python examples: </a:t>
            </a:r>
            <a:r>
              <a:rPr lang="en" sz="1800" u="sng">
                <a:solidFill>
                  <a:schemeClr val="hlink"/>
                </a:solidFill>
                <a:latin typeface="Inter"/>
                <a:ea typeface="Inter"/>
                <a:cs typeface="Inter"/>
                <a:sym typeface="Inter"/>
                <a:hlinkClick r:id="rId5"/>
              </a:rPr>
              <a:t>word2vec</a:t>
            </a:r>
            <a:r>
              <a:rPr lang="en" sz="1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, </a:t>
            </a:r>
            <a:r>
              <a:rPr lang="en" sz="1800" u="sng">
                <a:solidFill>
                  <a:schemeClr val="accent3"/>
                </a:solidFill>
                <a:latin typeface="Inter"/>
                <a:ea typeface="Inter"/>
                <a:cs typeface="Inter"/>
                <a:sym typeface="Inter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text2vec</a:t>
            </a:r>
            <a:endParaRPr sz="18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45"/>
          <p:cNvPicPr preferRelativeResize="0"/>
          <p:nvPr/>
        </p:nvPicPr>
        <p:blipFill rotWithShape="1">
          <a:blip r:embed="rId3">
            <a:alphaModFix/>
          </a:blip>
          <a:srcRect b="0" l="0" r="-694" t="16429"/>
          <a:stretch/>
        </p:blipFill>
        <p:spPr>
          <a:xfrm>
            <a:off x="1303800" y="935175"/>
            <a:ext cx="6536400" cy="3894000"/>
          </a:xfrm>
          <a:prstGeom prst="roundRect">
            <a:avLst>
              <a:gd fmla="val 8569" name="adj"/>
            </a:avLst>
          </a:prstGeom>
          <a:noFill/>
          <a:ln>
            <a:noFill/>
          </a:ln>
        </p:spPr>
      </p:pic>
      <p:sp>
        <p:nvSpPr>
          <p:cNvPr id="209" name="Google Shape;209;p45"/>
          <p:cNvSpPr txBox="1"/>
          <p:nvPr>
            <p:ph idx="4294967295" type="title"/>
          </p:nvPr>
        </p:nvSpPr>
        <p:spPr>
          <a:xfrm>
            <a:off x="695150" y="217632"/>
            <a:ext cx="7236900" cy="81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">
                <a:solidFill>
                  <a:schemeClr val="lt1"/>
                </a:solidFill>
              </a:rPr>
              <a:t>E</a:t>
            </a:r>
            <a:r>
              <a:rPr lang="en">
                <a:solidFill>
                  <a:schemeClr val="lt1"/>
                </a:solidFill>
              </a:rPr>
              <a:t>mbedding</a:t>
            </a:r>
            <a:r>
              <a:rPr lang="en">
                <a:solidFill>
                  <a:schemeClr val="lt1"/>
                </a:solidFill>
              </a:rPr>
              <a:t> visualization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p46"/>
          <p:cNvPicPr preferRelativeResize="0"/>
          <p:nvPr/>
        </p:nvPicPr>
        <p:blipFill rotWithShape="1">
          <a:blip r:embed="rId3">
            <a:alphaModFix/>
          </a:blip>
          <a:srcRect b="0" l="0" r="0" t="17204"/>
          <a:stretch/>
        </p:blipFill>
        <p:spPr>
          <a:xfrm>
            <a:off x="1297825" y="961150"/>
            <a:ext cx="6531600" cy="3863700"/>
          </a:xfrm>
          <a:prstGeom prst="roundRect">
            <a:avLst>
              <a:gd fmla="val 9440" name="adj"/>
            </a:avLst>
          </a:prstGeom>
          <a:noFill/>
          <a:ln>
            <a:noFill/>
          </a:ln>
        </p:spPr>
      </p:pic>
      <p:sp>
        <p:nvSpPr>
          <p:cNvPr id="215" name="Google Shape;215;p46"/>
          <p:cNvSpPr txBox="1"/>
          <p:nvPr>
            <p:ph idx="1" type="subTitle"/>
          </p:nvPr>
        </p:nvSpPr>
        <p:spPr>
          <a:xfrm>
            <a:off x="2093700" y="2990135"/>
            <a:ext cx="4956600" cy="427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46"/>
          <p:cNvSpPr txBox="1"/>
          <p:nvPr/>
        </p:nvSpPr>
        <p:spPr>
          <a:xfrm>
            <a:off x="695150" y="217632"/>
            <a:ext cx="7236900" cy="8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" sz="30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E</a:t>
            </a:r>
            <a:r>
              <a:rPr lang="en" sz="30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mbedding</a:t>
            </a:r>
            <a:r>
              <a:rPr lang="en" sz="30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visualization</a:t>
            </a:r>
            <a:endParaRPr sz="300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7"/>
          <p:cNvSpPr txBox="1"/>
          <p:nvPr>
            <p:ph type="title"/>
          </p:nvPr>
        </p:nvSpPr>
        <p:spPr>
          <a:xfrm>
            <a:off x="1273763" y="1970876"/>
            <a:ext cx="4956600" cy="919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600"/>
              </a:spcAft>
              <a:buNone/>
            </a:pPr>
            <a:r>
              <a:t/>
            </a:r>
            <a:endParaRPr/>
          </a:p>
        </p:txBody>
      </p:sp>
      <p:pic>
        <p:nvPicPr>
          <p:cNvPr id="222" name="Google Shape;222;p47"/>
          <p:cNvPicPr preferRelativeResize="0"/>
          <p:nvPr/>
        </p:nvPicPr>
        <p:blipFill rotWithShape="1">
          <a:blip r:embed="rId3">
            <a:alphaModFix/>
          </a:blip>
          <a:srcRect b="17135" l="0" r="0" t="11466"/>
          <a:stretch/>
        </p:blipFill>
        <p:spPr>
          <a:xfrm>
            <a:off x="576725" y="1614575"/>
            <a:ext cx="7990500" cy="19143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223" name="Google Shape;223;p47"/>
          <p:cNvSpPr txBox="1"/>
          <p:nvPr>
            <p:ph idx="1" type="subTitle"/>
          </p:nvPr>
        </p:nvSpPr>
        <p:spPr>
          <a:xfrm>
            <a:off x="1273763" y="2997057"/>
            <a:ext cx="4956600" cy="427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47"/>
          <p:cNvSpPr txBox="1"/>
          <p:nvPr>
            <p:ph type="title"/>
          </p:nvPr>
        </p:nvSpPr>
        <p:spPr>
          <a:xfrm>
            <a:off x="685800" y="507132"/>
            <a:ext cx="7236900" cy="810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">
                <a:solidFill>
                  <a:schemeClr val="lt1"/>
                </a:solidFill>
              </a:rPr>
              <a:t>Vector</a:t>
            </a:r>
            <a:r>
              <a:rPr lang="en">
                <a:solidFill>
                  <a:schemeClr val="lt1"/>
                </a:solidFill>
              </a:rPr>
              <a:t> embeddings</a:t>
            </a:r>
            <a:r>
              <a:rPr lang="en">
                <a:solidFill>
                  <a:schemeClr val="lt1"/>
                </a:solidFill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p48"/>
          <p:cNvPicPr preferRelativeResize="0"/>
          <p:nvPr/>
        </p:nvPicPr>
        <p:blipFill rotWithShape="1">
          <a:blip r:embed="rId3">
            <a:alphaModFix/>
          </a:blip>
          <a:srcRect b="33510" l="12172" r="5967" t="4788"/>
          <a:stretch/>
        </p:blipFill>
        <p:spPr>
          <a:xfrm>
            <a:off x="1324800" y="1420100"/>
            <a:ext cx="5958900" cy="2996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230" name="Google Shape;230;p48"/>
          <p:cNvSpPr txBox="1"/>
          <p:nvPr>
            <p:ph type="title"/>
          </p:nvPr>
        </p:nvSpPr>
        <p:spPr>
          <a:xfrm>
            <a:off x="685800" y="507132"/>
            <a:ext cx="7236900" cy="810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">
                <a:solidFill>
                  <a:schemeClr val="lt1"/>
                </a:solidFill>
              </a:rPr>
              <a:t>Vector</a:t>
            </a:r>
            <a:r>
              <a:rPr lang="en">
                <a:solidFill>
                  <a:schemeClr val="lt1"/>
                </a:solidFill>
              </a:rPr>
              <a:t> embeddings</a:t>
            </a:r>
            <a:r>
              <a:rPr lang="en">
                <a:solidFill>
                  <a:schemeClr val="lt1"/>
                </a:solidFill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49"/>
          <p:cNvSpPr txBox="1"/>
          <p:nvPr>
            <p:ph type="title"/>
          </p:nvPr>
        </p:nvSpPr>
        <p:spPr>
          <a:xfrm>
            <a:off x="742900" y="329053"/>
            <a:ext cx="4956600" cy="603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600"/>
              </a:spcAft>
              <a:buNone/>
            </a:pPr>
            <a:r>
              <a:rPr lang="en"/>
              <a:t>NLP design</a:t>
            </a:r>
            <a:endParaRPr/>
          </a:p>
        </p:txBody>
      </p:sp>
      <p:pic>
        <p:nvPicPr>
          <p:cNvPr id="236" name="Google Shape;236;p49"/>
          <p:cNvPicPr preferRelativeResize="0"/>
          <p:nvPr/>
        </p:nvPicPr>
        <p:blipFill rotWithShape="1">
          <a:blip r:embed="rId3">
            <a:alphaModFix/>
          </a:blip>
          <a:srcRect b="0" l="4074" r="7359" t="4498"/>
          <a:stretch/>
        </p:blipFill>
        <p:spPr>
          <a:xfrm>
            <a:off x="1190550" y="1132675"/>
            <a:ext cx="6762900" cy="3380400"/>
          </a:xfrm>
          <a:prstGeom prst="roundRect">
            <a:avLst>
              <a:gd fmla="val 13064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3563" y="1074963"/>
            <a:ext cx="8236872" cy="3521263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50"/>
          <p:cNvSpPr txBox="1"/>
          <p:nvPr>
            <p:ph idx="4294967295" type="title"/>
          </p:nvPr>
        </p:nvSpPr>
        <p:spPr>
          <a:xfrm>
            <a:off x="685800" y="204082"/>
            <a:ext cx="7236900" cy="81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">
                <a:solidFill>
                  <a:schemeClr val="lt1"/>
                </a:solidFill>
              </a:rPr>
              <a:t>Evalution of </a:t>
            </a:r>
            <a:r>
              <a:rPr lang="en">
                <a:solidFill>
                  <a:schemeClr val="lt1"/>
                </a:solidFill>
              </a:rPr>
              <a:t>Chatbots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2023 Elastic theme">
  <a:themeElements>
    <a:clrScheme name="Simple Light">
      <a:dk1>
        <a:srgbClr val="000000"/>
      </a:dk1>
      <a:lt1>
        <a:srgbClr val="FFFFFF"/>
      </a:lt1>
      <a:dk2>
        <a:srgbClr val="00BFB3"/>
      </a:dk2>
      <a:lt2>
        <a:srgbClr val="101C3F"/>
      </a:lt2>
      <a:accent1>
        <a:srgbClr val="7DE2D1"/>
      </a:accent1>
      <a:accent2>
        <a:srgbClr val="20377D"/>
      </a:accent2>
      <a:accent3>
        <a:srgbClr val="0077CC"/>
      </a:accent3>
      <a:accent4>
        <a:srgbClr val="FF957D"/>
      </a:accent4>
      <a:accent5>
        <a:srgbClr val="F04E98"/>
      </a:accent5>
      <a:accent6>
        <a:srgbClr val="FEC514"/>
      </a:accent6>
      <a:hlink>
        <a:srgbClr val="0077C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